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41" r:id="rId2"/>
    <p:sldId id="638" r:id="rId3"/>
    <p:sldId id="640" r:id="rId4"/>
    <p:sldId id="641" r:id="rId5"/>
    <p:sldId id="646" r:id="rId6"/>
    <p:sldId id="642" r:id="rId7"/>
    <p:sldId id="645" r:id="rId8"/>
    <p:sldId id="647" r:id="rId9"/>
    <p:sldId id="788" r:id="rId10"/>
    <p:sldId id="789" r:id="rId11"/>
    <p:sldId id="790" r:id="rId12"/>
    <p:sldId id="791" r:id="rId13"/>
    <p:sldId id="652" r:id="rId14"/>
    <p:sldId id="649" r:id="rId15"/>
    <p:sldId id="643" r:id="rId16"/>
    <p:sldId id="795" r:id="rId17"/>
    <p:sldId id="792" r:id="rId18"/>
    <p:sldId id="801" r:id="rId19"/>
    <p:sldId id="802" r:id="rId20"/>
    <p:sldId id="803" r:id="rId21"/>
    <p:sldId id="808" r:id="rId22"/>
    <p:sldId id="809" r:id="rId23"/>
    <p:sldId id="810" r:id="rId24"/>
    <p:sldId id="644" r:id="rId25"/>
    <p:sldId id="804" r:id="rId26"/>
    <p:sldId id="813" r:id="rId27"/>
    <p:sldId id="805" r:id="rId28"/>
    <p:sldId id="806" r:id="rId29"/>
    <p:sldId id="815" r:id="rId30"/>
    <p:sldId id="814" r:id="rId31"/>
    <p:sldId id="487" r:id="rId32"/>
  </p:sldIdLst>
  <p:sldSz cx="16257588" cy="9144000"/>
  <p:notesSz cx="6858000" cy="9144000"/>
  <p:defaultTextStyle>
    <a:defPPr>
      <a:defRPr lang="en-US"/>
    </a:defPPr>
    <a:lvl1pPr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952" indent="-216957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902" indent="-433912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617" indent="-652632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569" indent="-869589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975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970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964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959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5">
          <p15:clr>
            <a:srgbClr val="A4A3A4"/>
          </p15:clr>
        </p15:guide>
        <p15:guide id="2" orient="horz" pos="5588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033">
          <p15:clr>
            <a:srgbClr val="A4A3A4"/>
          </p15:clr>
        </p15:guide>
        <p15:guide id="5" orient="horz" pos="166">
          <p15:clr>
            <a:srgbClr val="A4A3A4"/>
          </p15:clr>
        </p15:guide>
        <p15:guide id="6" orient="horz" pos="2838">
          <p15:clr>
            <a:srgbClr val="A4A3A4"/>
          </p15:clr>
        </p15:guide>
        <p15:guide id="7" orient="horz" pos="498">
          <p15:clr>
            <a:srgbClr val="A4A3A4"/>
          </p15:clr>
        </p15:guide>
        <p15:guide id="8" orient="horz" pos="1313">
          <p15:clr>
            <a:srgbClr val="A4A3A4"/>
          </p15:clr>
        </p15:guide>
        <p15:guide id="9" pos="10080">
          <p15:clr>
            <a:srgbClr val="A4A3A4"/>
          </p15:clr>
        </p15:guide>
        <p15:guide id="10" pos="5121">
          <p15:clr>
            <a:srgbClr val="A4A3A4"/>
          </p15:clr>
        </p15:guide>
        <p15:guide id="11" pos="9732">
          <p15:clr>
            <a:srgbClr val="A4A3A4"/>
          </p15:clr>
        </p15:guide>
        <p15:guide id="12" pos="160">
          <p15:clr>
            <a:srgbClr val="A4A3A4"/>
          </p15:clr>
        </p15:guide>
        <p15:guide id="13" pos="5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8B2A9"/>
    <a:srgbClr val="EAEAEA"/>
    <a:srgbClr val="3194A4"/>
    <a:srgbClr val="32607D"/>
    <a:srgbClr val="31607D"/>
    <a:srgbClr val="FFFFFF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77" autoAdjust="0"/>
    <p:restoredTop sz="92676" autoAdjust="0"/>
  </p:normalViewPr>
  <p:slideViewPr>
    <p:cSldViewPr snapToGrid="0" snapToObjects="1">
      <p:cViewPr varScale="1">
        <p:scale>
          <a:sx n="58" d="100"/>
          <a:sy n="58" d="100"/>
        </p:scale>
        <p:origin x="216" y="992"/>
      </p:cViewPr>
      <p:guideLst>
        <p:guide orient="horz" pos="5245"/>
        <p:guide orient="horz" pos="5588"/>
        <p:guide orient="horz" pos="2273"/>
        <p:guide orient="horz" pos="2033"/>
        <p:guide orient="horz" pos="166"/>
        <p:guide orient="horz" pos="2838"/>
        <p:guide orient="horz" pos="498"/>
        <p:guide orient="horz" pos="1313"/>
        <p:guide pos="10080"/>
        <p:guide pos="5121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8145" y="2957911"/>
            <a:ext cx="3246767" cy="3246751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7588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4867955"/>
            <a:ext cx="15231059" cy="913842"/>
          </a:xfrm>
        </p:spPr>
        <p:txBody>
          <a:bodyPr lIns="0" rIns="0"/>
          <a:lstStyle>
            <a:lvl1pPr marL="0" indent="0" algn="ctr">
              <a:buNone/>
              <a:defRPr sz="4300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767328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7588" cy="9144000"/>
          </a:xfrm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80" y="1407547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23" y="2432843"/>
            <a:ext cx="14772589" cy="550451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79" y="770236"/>
            <a:ext cx="14632888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80" y="1393436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79" y="767145"/>
            <a:ext cx="14632888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80" y="1959726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23" y="3110202"/>
            <a:ext cx="14772589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79" y="678077"/>
            <a:ext cx="14632888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1140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4" y="1318730"/>
            <a:ext cx="7255991" cy="683387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6413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22" y="2432843"/>
            <a:ext cx="7250533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7255991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7053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7053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304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16408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6046419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5126" y="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5126" y="0"/>
            <a:ext cx="5421512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2297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564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5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16408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877777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3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8468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7557" y="2432843"/>
            <a:ext cx="7258535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7557" y="681420"/>
            <a:ext cx="7255991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7557" y="8644223"/>
            <a:ext cx="7158319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7557" y="1318731"/>
            <a:ext cx="7264111" cy="683388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16408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819"/>
            <a:ext cx="543234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82" y="-14941"/>
            <a:ext cx="5462226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2459" y="2432843"/>
            <a:ext cx="1013001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2458" y="681420"/>
            <a:ext cx="10126465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2459" y="8644223"/>
            <a:ext cx="866156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2459" y="1318731"/>
            <a:ext cx="10126464" cy="512064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6328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5126" y="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4832" y="502524"/>
            <a:ext cx="4273222" cy="8209805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4943" y="1497149"/>
            <a:ext cx="3384620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2297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564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5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877777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2" y="0"/>
            <a:ext cx="16257588" cy="2569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949460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5049616"/>
            <a:ext cx="15231059" cy="913842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6486640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2" y="2549698"/>
            <a:ext cx="16306801" cy="1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643" y="6908364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3615" y="671813"/>
            <a:ext cx="1088772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6076" y="-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9316" y="753251"/>
            <a:ext cx="5274685" cy="7757875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5162" y="1552172"/>
            <a:ext cx="338299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2297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564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28503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5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877777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3" y="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99" y="502524"/>
            <a:ext cx="4273222" cy="8209805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410" y="1497149"/>
            <a:ext cx="3384620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6395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6395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6396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2459" y="8644223"/>
            <a:ext cx="866156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40" y="753251"/>
            <a:ext cx="5274685" cy="7757875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9086" y="1552172"/>
            <a:ext cx="338299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1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6396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6396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28503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6397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2459" y="8644223"/>
            <a:ext cx="866156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700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511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8340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5182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2371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70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51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237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5182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834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76" y="3504726"/>
            <a:ext cx="15688436" cy="2134549"/>
          </a:xfrm>
        </p:spPr>
        <p:txBody>
          <a:bodyPr anchor="ctr"/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700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511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8340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5182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2371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70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51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237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5182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834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350" y="756125"/>
            <a:ext cx="14632888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672" y="1393436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3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8150225" cy="9153144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3811" y="4805317"/>
            <a:ext cx="7122137" cy="913842"/>
          </a:xfrm>
        </p:spPr>
        <p:txBody>
          <a:bodyPr lIns="0" rIns="0" anchor="t"/>
          <a:lstStyle>
            <a:lvl1pPr marL="0" indent="0" algn="ctr">
              <a:buNone/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3811" y="3859929"/>
            <a:ext cx="7122138" cy="985988"/>
          </a:xfrm>
        </p:spPr>
        <p:txBody>
          <a:bodyPr lIns="0" rIns="0" anchor="b">
            <a:noAutofit/>
          </a:bodyPr>
          <a:lstStyle>
            <a:lvl1pPr algn="ctr">
              <a:defRPr sz="5000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8468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915" y="0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91" y="8644223"/>
            <a:ext cx="7158319" cy="249823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1140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83" y="4805317"/>
            <a:ext cx="7125847" cy="913842"/>
          </a:xfrm>
        </p:spPr>
        <p:txBody>
          <a:bodyPr lIns="0" rIns="0" anchor="t"/>
          <a:lstStyle>
            <a:lvl1pPr marL="0" indent="0" algn="ctr">
              <a:buNone/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83" y="3864810"/>
            <a:ext cx="7125848" cy="976226"/>
          </a:xfrm>
        </p:spPr>
        <p:txBody>
          <a:bodyPr lIns="0" rIns="0" anchor="b">
            <a:noAutofit/>
          </a:bodyPr>
          <a:lstStyle>
            <a:lvl1pPr algn="ctr">
              <a:defRPr sz="5000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6413" y="0"/>
            <a:ext cx="8150225" cy="9153144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8033" y="0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9472" y="8644223"/>
            <a:ext cx="7158319" cy="249823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7588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572" y="7828211"/>
            <a:ext cx="12192000" cy="43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71" y="7843152"/>
            <a:ext cx="3884747" cy="43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525" y="1382523"/>
            <a:ext cx="3269876" cy="6725718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5585" y="-231433"/>
            <a:ext cx="6713082" cy="9965640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744" y="2213354"/>
            <a:ext cx="2817846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3098" y="1731721"/>
            <a:ext cx="799548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5410" y="2948624"/>
            <a:ext cx="3246767" cy="3246751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80" y="6706463"/>
            <a:ext cx="14631829" cy="85187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lnSpc>
                <a:spcPts val="5467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79" y="7336614"/>
            <a:ext cx="11524259" cy="85187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lnSpc>
                <a:spcPts val="5467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80" y="3615659"/>
            <a:ext cx="14631829" cy="144177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lnSpc>
                <a:spcPts val="10134"/>
              </a:lnSpc>
              <a:spcBef>
                <a:spcPts val="0"/>
              </a:spcBef>
              <a:defRPr sz="7500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80" y="4969301"/>
            <a:ext cx="14631829" cy="96849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spcBef>
                <a:spcPts val="0"/>
              </a:spcBef>
              <a:defRPr sz="6000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10476" y="5896375"/>
            <a:ext cx="2292112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5217982"/>
            <a:ext cx="15231061" cy="1135143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6345344"/>
            <a:ext cx="15231059" cy="913861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7777206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643" y="8183989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400" y="4573354"/>
            <a:ext cx="16306801" cy="1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9991"/>
            <a:ext cx="16303752" cy="4599432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6037" y="16900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8313" y="1736166"/>
            <a:ext cx="1075492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954937"/>
            <a:ext cx="15231061" cy="1095433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5055373"/>
            <a:ext cx="15231059" cy="932210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6486640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643" y="6908364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5266" y="1749723"/>
            <a:ext cx="1075492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938616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5054545"/>
            <a:ext cx="15231059" cy="922980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6486640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643" y="6908364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999" y="1777072"/>
            <a:ext cx="1" cy="986454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8710" y="1634810"/>
            <a:ext cx="2874144" cy="1319574"/>
          </a:xfrm>
          <a:solidFill>
            <a:srgbClr val="FFFFFF"/>
          </a:solidFill>
        </p:spPr>
        <p:txBody>
          <a:bodyPr anchor="ctr"/>
          <a:lstStyle>
            <a:lvl1pPr algn="ctr"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4873712"/>
            <a:ext cx="15231059" cy="932210"/>
          </a:xfrm>
        </p:spPr>
        <p:txBody>
          <a:bodyPr lIns="0" rIns="0"/>
          <a:lstStyle>
            <a:lvl1pPr marL="0" indent="0" algn="ctr">
              <a:buNone/>
              <a:defRPr sz="43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767328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4873712"/>
            <a:ext cx="15231059" cy="932210"/>
          </a:xfrm>
        </p:spPr>
        <p:txBody>
          <a:bodyPr lIns="0" rIns="0"/>
          <a:lstStyle>
            <a:lvl1pPr marL="0" indent="0" algn="ctr">
              <a:buNone/>
              <a:defRPr sz="4300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767328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7185" y="1647174"/>
            <a:ext cx="832104" cy="8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16256000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6413" y="0"/>
            <a:ext cx="8150225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83" y="4865081"/>
            <a:ext cx="6791763" cy="913842"/>
          </a:xfrm>
        </p:spPr>
        <p:txBody>
          <a:bodyPr lIns="0" rIns="0" anchor="t"/>
          <a:lstStyle>
            <a:lvl1pPr marL="0" indent="0" algn="r">
              <a:buNone/>
              <a:defRPr sz="4300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83" y="3754907"/>
            <a:ext cx="6791764" cy="1106387"/>
          </a:xfrm>
        </p:spPr>
        <p:txBody>
          <a:bodyPr lIns="0" rIns="0" anchor="b">
            <a:noAutofit/>
          </a:bodyPr>
          <a:lstStyle>
            <a:lvl1pPr algn="r">
              <a:defRPr sz="7000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6413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16256000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9126" y="4865081"/>
            <a:ext cx="6791763" cy="913842"/>
          </a:xfrm>
        </p:spPr>
        <p:txBody>
          <a:bodyPr lIns="0" rIns="0" anchor="t"/>
          <a:lstStyle>
            <a:lvl1pPr marL="0" indent="0" algn="l">
              <a:buNone/>
              <a:defRPr sz="4300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9126" y="3754907"/>
            <a:ext cx="6791764" cy="1106387"/>
          </a:xfrm>
        </p:spPr>
        <p:txBody>
          <a:bodyPr lIns="0" rIns="0" anchor="b">
            <a:noAutofit/>
          </a:bodyPr>
          <a:lstStyle>
            <a:lvl1pPr algn="l">
              <a:defRPr sz="700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7179" y="8616408"/>
            <a:ext cx="558780" cy="240952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9023" y="2484159"/>
            <a:ext cx="14772589" cy="550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350" y="622015"/>
            <a:ext cx="14632888" cy="9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933" y="8644223"/>
            <a:ext cx="9527723" cy="249823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566" y="8640233"/>
            <a:ext cx="889065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9023" y="8616408"/>
            <a:ext cx="1312177" cy="277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952" rtl="0" fontAlgn="base">
        <a:lnSpc>
          <a:spcPct val="80000"/>
        </a:lnSpc>
        <a:spcBef>
          <a:spcPct val="0"/>
        </a:spcBef>
        <a:spcAft>
          <a:spcPct val="0"/>
        </a:spcAft>
        <a:defRPr sz="5000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95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990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985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980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952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3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300038" indent="-300038" algn="l" defTabSz="724952" rtl="0" fontAlgn="base">
        <a:lnSpc>
          <a:spcPct val="90000"/>
        </a:lnSpc>
        <a:spcBef>
          <a:spcPts val="1000"/>
        </a:spcBef>
        <a:spcAft>
          <a:spcPts val="600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538" indent="-355600" algn="l" defTabSz="744538" rtl="0" fontAlgn="base">
        <a:lnSpc>
          <a:spcPct val="90000"/>
        </a:lnSpc>
        <a:spcBef>
          <a:spcPts val="1000"/>
        </a:spcBef>
        <a:spcAft>
          <a:spcPts val="600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238" indent="-360363" algn="l" defTabSz="724952" rtl="0" fontAlgn="base">
        <a:lnSpc>
          <a:spcPct val="90000"/>
        </a:lnSpc>
        <a:spcBef>
          <a:spcPts val="1000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413" indent="-342900" algn="l" defTabSz="724952" rtl="0" fontAlgn="base">
        <a:lnSpc>
          <a:spcPct val="90000"/>
        </a:lnSpc>
        <a:spcBef>
          <a:spcPts val="1000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1189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859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2531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8202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671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341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7013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683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8354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4024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9695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5366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34.pn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3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microsoft.com/office/2007/relationships/hdphoto" Target="../media/hdphoto11.wdp"/><Relationship Id="rId5" Type="http://schemas.openxmlformats.org/officeDocument/2006/relationships/image" Target="../media/image20.png"/><Relationship Id="rId15" Type="http://schemas.openxmlformats.org/officeDocument/2006/relationships/image" Target="../media/image26.tiff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microsoft.com/office/2007/relationships/hdphoto" Target="../media/hdphoto11.wdp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js.aaai.org/index.php/aimagazine/article/view/530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microsoft.com/office/2007/relationships/hdphoto" Target="../media/hdphoto11.wdp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microsoft.com/office/2007/relationships/hdphoto" Target="../media/hdphoto12.wdp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6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microsoft.com/office/2007/relationships/hdphoto" Target="../media/hdphoto7.wdp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microsoft.com/office/2007/relationships/hdphoto" Target="../media/hdphoto8.wdp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9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microsoft.com/office/2007/relationships/hdphoto" Target="../media/hdphoto9.wdp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Relationship Id="rId14" Type="http://schemas.openxmlformats.org/officeDocument/2006/relationships/image" Target="../media/image2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11" Type="http://schemas.microsoft.com/office/2007/relationships/hdphoto" Target="../media/hdphoto10.wdp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80" y="6782766"/>
            <a:ext cx="14631829" cy="77557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Meng</a:t>
            </a:r>
            <a:r>
              <a:rPr lang="zh-CN" altLang="en-US" dirty="0"/>
              <a:t> </a:t>
            </a:r>
            <a:r>
              <a:rPr lang="en-US" altLang="zh-CN" dirty="0"/>
              <a:t>Jiang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79" y="7412917"/>
            <a:ext cx="11524259" cy="77557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80" y="2435913"/>
            <a:ext cx="14631829" cy="26215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Structured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Knowledge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Still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Essential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to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Understand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Sciences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F3D97-6563-7CE2-6BDA-6D4C079FA0B0}"/>
              </a:ext>
            </a:extLst>
          </p:cNvPr>
          <p:cNvSpPr/>
          <p:nvPr/>
        </p:nvSpPr>
        <p:spPr>
          <a:xfrm>
            <a:off x="-18550" y="0"/>
            <a:ext cx="16294688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Multiple</a:t>
            </a:r>
            <a:r>
              <a:rPr lang="zh-CN" altLang="en-US" sz="4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</a:t>
            </a:r>
            <a:r>
              <a:rPr lang="zh-CN" altLang="en-US" sz="4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Sequences</a:t>
            </a:r>
            <a:r>
              <a:rPr lang="zh-CN" altLang="en-US" sz="4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4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r>
              <a:rPr lang="zh-CN" altLang="en-US" sz="4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Tuples</a:t>
            </a:r>
            <a:r>
              <a:rPr lang="zh-CN" altLang="en-US" sz="40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Extraction</a:t>
            </a:r>
            <a:endParaRPr lang="en-US" sz="40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9FF3E1-9805-7C83-2791-C34B259D9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435331"/>
              </p:ext>
            </p:extLst>
          </p:nvPr>
        </p:nvGraphicFramePr>
        <p:xfrm>
          <a:off x="1431570" y="2166447"/>
          <a:ext cx="13776959" cy="403173"/>
        </p:xfrm>
        <a:graphic>
          <a:graphicData uri="http://schemas.openxmlformats.org/drawingml/2006/table">
            <a:tbl>
              <a:tblPr/>
              <a:tblGrid>
                <a:gridCol w="816146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1305755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665198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847766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871587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879450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1256482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638738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1157931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568470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773851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1478211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517374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showed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that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extracellular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acidic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436F84-A465-752F-7D7E-6603137DB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107229"/>
              </p:ext>
            </p:extLst>
          </p:nvPr>
        </p:nvGraphicFramePr>
        <p:xfrm>
          <a:off x="1431569" y="4945655"/>
          <a:ext cx="13776961" cy="403173"/>
        </p:xfrm>
        <a:graphic>
          <a:graphicData uri="http://schemas.openxmlformats.org/drawingml/2006/table">
            <a:tbl>
              <a:tblPr/>
              <a:tblGrid>
                <a:gridCol w="1301205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4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7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7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5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whereas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alkaline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Jurkat</a:t>
                      </a:r>
                      <a:endParaRPr lang="en-US" sz="2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9D864EB-9853-7748-DF0F-F10FA9572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4041800"/>
              </p:ext>
            </p:extLst>
          </p:nvPr>
        </p:nvGraphicFramePr>
        <p:xfrm>
          <a:off x="1431570" y="2648304"/>
          <a:ext cx="13776962" cy="403173"/>
        </p:xfrm>
        <a:graphic>
          <a:graphicData uri="http://schemas.openxmlformats.org/drawingml/2006/table">
            <a:tbl>
              <a:tblPr/>
              <a:tblGrid>
                <a:gridCol w="816147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1305754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665197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847766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871587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879450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1256482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638738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1157933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568469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773853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1478210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517376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-f1C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2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2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BD58ED99-1CD2-9DA1-ADD6-2049604A2228}"/>
              </a:ext>
            </a:extLst>
          </p:cNvPr>
          <p:cNvSpPr/>
          <p:nvPr/>
        </p:nvSpPr>
        <p:spPr>
          <a:xfrm>
            <a:off x="1431566" y="7280328"/>
            <a:ext cx="1426252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extracellular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acidic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alkaline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  <a:p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</a:t>
            </a:r>
            <a:r>
              <a:rPr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Jurkat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19738D-5372-8AFC-D231-0521980FDF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955743"/>
              </p:ext>
            </p:extLst>
          </p:nvPr>
        </p:nvGraphicFramePr>
        <p:xfrm>
          <a:off x="1431566" y="5431298"/>
          <a:ext cx="13776962" cy="403173"/>
        </p:xfrm>
        <a:graphic>
          <a:graphicData uri="http://schemas.openxmlformats.org/drawingml/2006/table">
            <a:tbl>
              <a:tblPr/>
              <a:tblGrid>
                <a:gridCol w="1301205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4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7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5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9B7C68A-23FE-36B7-3AE5-E1CBC2374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441504"/>
              </p:ext>
            </p:extLst>
          </p:nvPr>
        </p:nvGraphicFramePr>
        <p:xfrm>
          <a:off x="1431568" y="5924167"/>
          <a:ext cx="13776958" cy="403173"/>
        </p:xfrm>
        <a:graphic>
          <a:graphicData uri="http://schemas.openxmlformats.org/drawingml/2006/table">
            <a:tbl>
              <a:tblPr/>
              <a:tblGrid>
                <a:gridCol w="130120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4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7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7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4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2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2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D941430-2C5C-4720-6706-2C1B7B270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1277562"/>
              </p:ext>
            </p:extLst>
          </p:nvPr>
        </p:nvGraphicFramePr>
        <p:xfrm>
          <a:off x="1431565" y="6419985"/>
          <a:ext cx="13776958" cy="403173"/>
        </p:xfrm>
        <a:graphic>
          <a:graphicData uri="http://schemas.openxmlformats.org/drawingml/2006/table">
            <a:tbl>
              <a:tblPr/>
              <a:tblGrid>
                <a:gridCol w="130120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5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5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7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7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5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B-c2P</a:t>
                      </a:r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84DFBF54-C9A1-802F-ED2C-778CBE135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240982"/>
              </p:ext>
            </p:extLst>
          </p:nvPr>
        </p:nvGraphicFramePr>
        <p:xfrm>
          <a:off x="1431568" y="3140282"/>
          <a:ext cx="13776961" cy="403173"/>
        </p:xfrm>
        <a:graphic>
          <a:graphicData uri="http://schemas.openxmlformats.org/drawingml/2006/table">
            <a:tbl>
              <a:tblPr/>
              <a:tblGrid>
                <a:gridCol w="816147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1305754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665197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847766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871587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879450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1256482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638738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1157934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568469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773853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1478210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517374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D44E4E87-7E3A-C463-53BD-B476C70F3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57339"/>
              </p:ext>
            </p:extLst>
          </p:nvPr>
        </p:nvGraphicFramePr>
        <p:xfrm>
          <a:off x="1431568" y="3633151"/>
          <a:ext cx="13776961" cy="403173"/>
        </p:xfrm>
        <a:graphic>
          <a:graphicData uri="http://schemas.openxmlformats.org/drawingml/2006/table">
            <a:tbl>
              <a:tblPr/>
              <a:tblGrid>
                <a:gridCol w="816147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1305754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665197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847766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871587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879450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1256482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638738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1157934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568469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773853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1478210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517374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D8B022-A12E-89DB-98E8-C2381339D9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5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F3D97-6563-7CE2-6BDA-6D4C079FA0B0}"/>
              </a:ext>
            </a:extLst>
          </p:cNvPr>
          <p:cNvSpPr/>
          <p:nvPr/>
        </p:nvSpPr>
        <p:spPr>
          <a:xfrm>
            <a:off x="-18550" y="0"/>
            <a:ext cx="16294688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Collection</a:t>
            </a:r>
            <a:endParaRPr lang="en-US" sz="4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AB5BD-A7DE-1077-40FF-49687CBD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10" y="1451415"/>
            <a:ext cx="7889061" cy="554476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FBFD9E7-294C-618B-DDE3-73BD3CA90B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447458"/>
              </p:ext>
            </p:extLst>
          </p:nvPr>
        </p:nvGraphicFramePr>
        <p:xfrm>
          <a:off x="8875296" y="1451415"/>
          <a:ext cx="5383996" cy="32552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4629">
                  <a:extLst>
                    <a:ext uri="{9D8B030D-6E8A-4147-A177-3AD203B41FA5}">
                      <a16:colId xmlns:a16="http://schemas.microsoft.com/office/drawing/2014/main" val="3440780032"/>
                    </a:ext>
                  </a:extLst>
                </a:gridCol>
                <a:gridCol w="1389789">
                  <a:extLst>
                    <a:ext uri="{9D8B030D-6E8A-4147-A177-3AD203B41FA5}">
                      <a16:colId xmlns:a16="http://schemas.microsoft.com/office/drawing/2014/main" val="3272743564"/>
                    </a:ext>
                  </a:extLst>
                </a:gridCol>
                <a:gridCol w="1389789">
                  <a:extLst>
                    <a:ext uri="{9D8B030D-6E8A-4147-A177-3AD203B41FA5}">
                      <a16:colId xmlns:a16="http://schemas.microsoft.com/office/drawing/2014/main" val="4077536616"/>
                    </a:ext>
                  </a:extLst>
                </a:gridCol>
                <a:gridCol w="1389789">
                  <a:extLst>
                    <a:ext uri="{9D8B030D-6E8A-4147-A177-3AD203B41FA5}">
                      <a16:colId xmlns:a16="http://schemas.microsoft.com/office/drawing/2014/main" val="3957405930"/>
                    </a:ext>
                  </a:extLst>
                </a:gridCol>
              </a:tblGrid>
              <a:tr h="536448"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B-f1C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I-f1C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B-c1C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I-</a:t>
                      </a:r>
                      <a:r>
                        <a:rPr lang="en-US" altLang="zh-CN" sz="2600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1C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3297370289"/>
                  </a:ext>
                </a:extLst>
              </a:tr>
              <a:tr h="536448"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B-f1A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I-f1A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B-</a:t>
                      </a:r>
                      <a:r>
                        <a:rPr lang="en-US" altLang="zh-CN" sz="2600" dirty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1A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I-</a:t>
                      </a:r>
                      <a:r>
                        <a:rPr lang="en-US" altLang="zh-CN" sz="2600" dirty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1A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1319053383"/>
                  </a:ext>
                </a:extLst>
              </a:tr>
              <a:tr h="536448"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B-f2P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I-f2P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B-</a:t>
                      </a:r>
                      <a:r>
                        <a:rPr lang="en-US" altLang="zh-CN" sz="2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  <a:r>
                        <a:rPr lang="en-US" sz="2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2P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I-</a:t>
                      </a:r>
                      <a:r>
                        <a:rPr lang="en-US" altLang="zh-CN" sz="2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  <a:r>
                        <a:rPr lang="en-US" sz="26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2P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3433066606"/>
                  </a:ext>
                </a:extLst>
              </a:tr>
              <a:tr h="536448"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B-f3C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I-f3C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B-</a:t>
                      </a:r>
                      <a:r>
                        <a:rPr lang="en-US" altLang="zh-CN" sz="2600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3C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I-</a:t>
                      </a:r>
                      <a:r>
                        <a:rPr lang="en-US" altLang="zh-CN" sz="2600" dirty="0">
                          <a:solidFill>
                            <a:srgbClr val="00B050"/>
                          </a:solidFill>
                        </a:rPr>
                        <a:t>c</a:t>
                      </a:r>
                      <a:r>
                        <a:rPr lang="en-US" sz="2600" dirty="0">
                          <a:solidFill>
                            <a:srgbClr val="00B050"/>
                          </a:solidFill>
                        </a:rPr>
                        <a:t>3C</a:t>
                      </a:r>
                    </a:p>
                  </a:txBody>
                  <a:tcPr marL="146304" marR="146304" marT="73152" marB="73152"/>
                </a:tc>
                <a:extLst>
                  <a:ext uri="{0D108BD9-81ED-4DB2-BD59-A6C34878D82A}">
                    <a16:rowId xmlns:a16="http://schemas.microsoft.com/office/drawing/2014/main" val="2719179150"/>
                  </a:ext>
                </a:extLst>
              </a:tr>
              <a:tr h="536448"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B-f3A</a:t>
                      </a:r>
                    </a:p>
                  </a:txBody>
                  <a:tcPr marL="146304" marR="146304" marT="73152" marB="73152"/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I-f3A</a:t>
                      </a:r>
                    </a:p>
                  </a:txBody>
                  <a:tcPr marL="146304" marR="146304" marT="73152" marB="7315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B-</a:t>
                      </a:r>
                      <a:r>
                        <a:rPr lang="en-US" altLang="zh-CN" sz="2600" dirty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3A</a:t>
                      </a:r>
                    </a:p>
                  </a:txBody>
                  <a:tcPr marL="146304" marR="146304" marT="73152" marB="7315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I-</a:t>
                      </a:r>
                      <a:r>
                        <a:rPr lang="en-US" altLang="zh-CN" sz="2600" dirty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en-US" sz="2600" dirty="0">
                          <a:solidFill>
                            <a:srgbClr val="C00000"/>
                          </a:solidFill>
                        </a:rPr>
                        <a:t>3A</a:t>
                      </a:r>
                    </a:p>
                  </a:txBody>
                  <a:tcPr marL="146304" marR="146304" marT="73152" marB="73152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6509"/>
                  </a:ext>
                </a:extLst>
              </a:tr>
              <a:tr h="536448">
                <a:tc>
                  <a:txBody>
                    <a:bodyPr/>
                    <a:lstStyle/>
                    <a:p>
                      <a:r>
                        <a:rPr lang="en-US" altLang="zh-CN" sz="2600" dirty="0">
                          <a:solidFill>
                            <a:schemeClr val="tx1"/>
                          </a:solidFill>
                        </a:rPr>
                        <a:t>O</a:t>
                      </a:r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600" dirty="0">
                        <a:solidFill>
                          <a:schemeClr val="tx1"/>
                        </a:solidFill>
                      </a:endParaRPr>
                    </a:p>
                  </a:txBody>
                  <a:tcPr marL="146304" marR="146304" marT="73152" marB="73152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3180567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DCD0D178-C46B-E5A1-C9BF-ADAA1E84163A}"/>
              </a:ext>
            </a:extLst>
          </p:cNvPr>
          <p:cNvSpPr txBox="1"/>
          <p:nvPr/>
        </p:nvSpPr>
        <p:spPr>
          <a:xfrm>
            <a:off x="8875296" y="5011021"/>
            <a:ext cx="69634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3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expert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annotators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31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PubMed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paper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abstracts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(docs)</a:t>
            </a:r>
          </a:p>
          <a:p>
            <a:pPr marL="1182152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&gt;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30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minutes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per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anno.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per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doc</a:t>
            </a:r>
          </a:p>
          <a:p>
            <a:pPr marL="1182152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336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statement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sentences</a:t>
            </a:r>
          </a:p>
          <a:p>
            <a:pPr marL="1182152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756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fact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tuples</a:t>
            </a:r>
          </a:p>
          <a:p>
            <a:pPr marL="1182152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654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condition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tuples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Unlabeled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data</a:t>
            </a:r>
          </a:p>
          <a:p>
            <a:pPr marL="1182152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15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,544,330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documents</a:t>
            </a:r>
          </a:p>
          <a:p>
            <a:pPr marL="1182152" lvl="1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140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,949,399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sentences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ED3B-8DDC-CC8B-ED5C-109AC77991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20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F3D97-6563-7CE2-6BDA-6D4C079FA0B0}"/>
              </a:ext>
            </a:extLst>
          </p:cNvPr>
          <p:cNvSpPr/>
          <p:nvPr/>
        </p:nvSpPr>
        <p:spPr>
          <a:xfrm>
            <a:off x="-18550" y="0"/>
            <a:ext cx="16294688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Multi-Input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Multi-Output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Sequence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Labeling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(MIMO)</a:t>
            </a:r>
            <a:endParaRPr lang="en-US" sz="4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A8400439-693F-23FD-7D4E-6C21E9507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92442"/>
              </p:ext>
            </p:extLst>
          </p:nvPr>
        </p:nvGraphicFramePr>
        <p:xfrm>
          <a:off x="1092274" y="1868403"/>
          <a:ext cx="13776961" cy="403173"/>
        </p:xfrm>
        <a:graphic>
          <a:graphicData uri="http://schemas.openxmlformats.org/drawingml/2006/table">
            <a:tbl>
              <a:tblPr/>
              <a:tblGrid>
                <a:gridCol w="1301205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4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7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7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5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whereas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alkaline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 err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Jurkat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2DA36AF-981A-0BC8-87CC-1590D52971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76896"/>
              </p:ext>
            </p:extLst>
          </p:nvPr>
        </p:nvGraphicFramePr>
        <p:xfrm>
          <a:off x="1107616" y="6692059"/>
          <a:ext cx="13776962" cy="403173"/>
        </p:xfrm>
        <a:graphic>
          <a:graphicData uri="http://schemas.openxmlformats.org/drawingml/2006/table">
            <a:tbl>
              <a:tblPr/>
              <a:tblGrid>
                <a:gridCol w="1301205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4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7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5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037C0898-47E0-C536-6DFE-391D9872F2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802004"/>
              </p:ext>
            </p:extLst>
          </p:nvPr>
        </p:nvGraphicFramePr>
        <p:xfrm>
          <a:off x="1107618" y="7184927"/>
          <a:ext cx="13776958" cy="403173"/>
        </p:xfrm>
        <a:graphic>
          <a:graphicData uri="http://schemas.openxmlformats.org/drawingml/2006/table">
            <a:tbl>
              <a:tblPr/>
              <a:tblGrid>
                <a:gridCol w="130120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4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7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7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4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2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2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89" name="Table 88">
            <a:extLst>
              <a:ext uri="{FF2B5EF4-FFF2-40B4-BE49-F238E27FC236}">
                <a16:creationId xmlns:a16="http://schemas.microsoft.com/office/drawing/2014/main" id="{DE6E239F-79E7-EADD-5CB2-0FCF0543B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908311"/>
              </p:ext>
            </p:extLst>
          </p:nvPr>
        </p:nvGraphicFramePr>
        <p:xfrm>
          <a:off x="1107616" y="7680745"/>
          <a:ext cx="13776958" cy="403173"/>
        </p:xfrm>
        <a:graphic>
          <a:graphicData uri="http://schemas.openxmlformats.org/drawingml/2006/table">
            <a:tbl>
              <a:tblPr/>
              <a:tblGrid>
                <a:gridCol w="130120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5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5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7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7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5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B-c2P</a:t>
                      </a:r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90" name="Table 89">
            <a:extLst>
              <a:ext uri="{FF2B5EF4-FFF2-40B4-BE49-F238E27FC236}">
                <a16:creationId xmlns:a16="http://schemas.microsoft.com/office/drawing/2014/main" id="{27BD33A6-A2A8-A496-D7C6-DF53CF070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58492"/>
              </p:ext>
            </p:extLst>
          </p:nvPr>
        </p:nvGraphicFramePr>
        <p:xfrm>
          <a:off x="1107615" y="2381582"/>
          <a:ext cx="13776963" cy="403173"/>
        </p:xfrm>
        <a:graphic>
          <a:graphicData uri="http://schemas.openxmlformats.org/drawingml/2006/table">
            <a:tbl>
              <a:tblPr/>
              <a:tblGrid>
                <a:gridCol w="1301205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5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7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5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NNS</a:t>
                      </a:r>
                      <a:endParaRPr lang="en-US" sz="2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</a:t>
                      </a:r>
                      <a:endParaRPr lang="en-US" sz="2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</a:t>
                      </a:r>
                      <a:endParaRPr lang="en-US" sz="2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VBZ</a:t>
                      </a:r>
                      <a:endParaRPr lang="en-US" sz="2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2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</a:t>
                      </a:r>
                      <a:endParaRPr lang="en-US" sz="2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  <a:endParaRPr lang="en-US" sz="2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NNP</a:t>
                      </a:r>
                      <a:endParaRPr lang="en-US" sz="2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NNS</a:t>
                      </a:r>
                      <a:endParaRPr lang="en-US" sz="2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  <a:endParaRPr lang="en-US" sz="2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NNP</a:t>
                      </a:r>
                      <a:endParaRPr lang="en-US" sz="2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9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NNP</a:t>
                      </a:r>
                      <a:endParaRPr lang="en-US" sz="2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NNS</a:t>
                      </a:r>
                      <a:endParaRPr lang="en-US" sz="2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2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57E38EF4-9F38-358A-E8F8-AC6E981E4D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122132"/>
              </p:ext>
            </p:extLst>
          </p:nvPr>
        </p:nvGraphicFramePr>
        <p:xfrm>
          <a:off x="1107615" y="2874622"/>
          <a:ext cx="13776963" cy="448893"/>
        </p:xfrm>
        <a:graphic>
          <a:graphicData uri="http://schemas.openxmlformats.org/drawingml/2006/table">
            <a:tbl>
              <a:tblPr/>
              <a:tblGrid>
                <a:gridCol w="1301205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5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7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5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445845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9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B-P</a:t>
                      </a:r>
                      <a:endParaRPr lang="en-US" sz="29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9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I-P</a:t>
                      </a:r>
                      <a:endParaRPr lang="en-US" sz="29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9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9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9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B-A</a:t>
                      </a:r>
                      <a:endParaRPr lang="en-US" sz="29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9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</a:t>
                      </a:r>
                      <a:endParaRPr lang="en-US" sz="29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9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</a:t>
                      </a:r>
                      <a:endParaRPr lang="en-US" sz="29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9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9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9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</a:t>
                      </a:r>
                      <a:endParaRPr lang="en-US" sz="29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9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</a:t>
                      </a:r>
                      <a:endParaRPr lang="en-US" sz="29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9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</a:t>
                      </a:r>
                      <a:endParaRPr lang="en-US" sz="29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9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9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sp>
        <p:nvSpPr>
          <p:cNvPr id="92" name="Rectangle 91">
            <a:extLst>
              <a:ext uri="{FF2B5EF4-FFF2-40B4-BE49-F238E27FC236}">
                <a16:creationId xmlns:a16="http://schemas.microsoft.com/office/drawing/2014/main" id="{E2A35ED0-B6DB-87FA-4178-AB7C2D6881F3}"/>
              </a:ext>
            </a:extLst>
          </p:cNvPr>
          <p:cNvSpPr>
            <a:spLocks noChangeAspect="1"/>
          </p:cNvSpPr>
          <p:nvPr/>
        </p:nvSpPr>
        <p:spPr>
          <a:xfrm>
            <a:off x="1348675" y="5019554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50D91F3-896A-2589-3603-40DEED111D72}"/>
              </a:ext>
            </a:extLst>
          </p:cNvPr>
          <p:cNvSpPr>
            <a:spLocks noChangeAspect="1"/>
          </p:cNvSpPr>
          <p:nvPr/>
        </p:nvSpPr>
        <p:spPr>
          <a:xfrm>
            <a:off x="2665411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CC25BC5-F061-AC44-3863-79B7B09C6FB7}"/>
              </a:ext>
            </a:extLst>
          </p:cNvPr>
          <p:cNvCxnSpPr>
            <a:cxnSpLocks/>
          </p:cNvCxnSpPr>
          <p:nvPr/>
        </p:nvCxnSpPr>
        <p:spPr>
          <a:xfrm>
            <a:off x="1954211" y="5320741"/>
            <a:ext cx="71120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C2698EA-D8F4-9F74-1EB9-E022199AB6CD}"/>
              </a:ext>
            </a:extLst>
          </p:cNvPr>
          <p:cNvCxnSpPr>
            <a:cxnSpLocks/>
          </p:cNvCxnSpPr>
          <p:nvPr/>
        </p:nvCxnSpPr>
        <p:spPr>
          <a:xfrm>
            <a:off x="1954210" y="5517501"/>
            <a:ext cx="711202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A480D5D-17F6-F1B9-5B16-CACCD5B43853}"/>
              </a:ext>
            </a:extLst>
          </p:cNvPr>
          <p:cNvCxnSpPr>
            <a:cxnSpLocks/>
          </p:cNvCxnSpPr>
          <p:nvPr/>
        </p:nvCxnSpPr>
        <p:spPr>
          <a:xfrm flipH="1" flipV="1">
            <a:off x="1627347" y="4179874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9C523AF-D562-C46A-11D4-694871EFB7A4}"/>
              </a:ext>
            </a:extLst>
          </p:cNvPr>
          <p:cNvCxnSpPr>
            <a:cxnSpLocks/>
          </p:cNvCxnSpPr>
          <p:nvPr/>
        </p:nvCxnSpPr>
        <p:spPr>
          <a:xfrm flipH="1" flipV="1">
            <a:off x="1641283" y="5724359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9986CF87-1C98-902F-8A74-84A95D671039}"/>
              </a:ext>
            </a:extLst>
          </p:cNvPr>
          <p:cNvCxnSpPr>
            <a:cxnSpLocks/>
          </p:cNvCxnSpPr>
          <p:nvPr/>
        </p:nvCxnSpPr>
        <p:spPr>
          <a:xfrm flipH="1" flipV="1">
            <a:off x="2958019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F61E8FE-3236-29B9-8637-AE4B9479BC83}"/>
              </a:ext>
            </a:extLst>
          </p:cNvPr>
          <p:cNvCxnSpPr>
            <a:cxnSpLocks/>
          </p:cNvCxnSpPr>
          <p:nvPr/>
        </p:nvCxnSpPr>
        <p:spPr>
          <a:xfrm flipH="1" flipV="1">
            <a:off x="2971955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88FC70-AF9F-8158-6AF5-1BF02C18B9E1}"/>
              </a:ext>
            </a:extLst>
          </p:cNvPr>
          <p:cNvSpPr>
            <a:spLocks noChangeAspect="1"/>
          </p:cNvSpPr>
          <p:nvPr/>
        </p:nvSpPr>
        <p:spPr>
          <a:xfrm>
            <a:off x="3592003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E12DAB0A-E79D-CE89-C84F-9BB8A65BC00C}"/>
              </a:ext>
            </a:extLst>
          </p:cNvPr>
          <p:cNvCxnSpPr>
            <a:cxnSpLocks/>
          </p:cNvCxnSpPr>
          <p:nvPr/>
        </p:nvCxnSpPr>
        <p:spPr>
          <a:xfrm>
            <a:off x="3250627" y="5320742"/>
            <a:ext cx="341376" cy="2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C9A5205-6134-9B7C-A2C7-4B63D91A850B}"/>
              </a:ext>
            </a:extLst>
          </p:cNvPr>
          <p:cNvCxnSpPr>
            <a:cxnSpLocks/>
          </p:cNvCxnSpPr>
          <p:nvPr/>
        </p:nvCxnSpPr>
        <p:spPr>
          <a:xfrm>
            <a:off x="3250627" y="5517501"/>
            <a:ext cx="341376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6A756F0-D0F5-AC24-67CD-BF8E70F9E0DD}"/>
              </a:ext>
            </a:extLst>
          </p:cNvPr>
          <p:cNvCxnSpPr>
            <a:cxnSpLocks/>
          </p:cNvCxnSpPr>
          <p:nvPr/>
        </p:nvCxnSpPr>
        <p:spPr>
          <a:xfrm flipH="1" flipV="1">
            <a:off x="3884611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5747475-92A5-03A8-112F-026B40D49225}"/>
              </a:ext>
            </a:extLst>
          </p:cNvPr>
          <p:cNvCxnSpPr>
            <a:cxnSpLocks/>
          </p:cNvCxnSpPr>
          <p:nvPr/>
        </p:nvCxnSpPr>
        <p:spPr>
          <a:xfrm flipH="1" flipV="1">
            <a:off x="3898547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53CFD8F-06F7-3573-34F7-A428A363B3D7}"/>
              </a:ext>
            </a:extLst>
          </p:cNvPr>
          <p:cNvSpPr>
            <a:spLocks noChangeAspect="1"/>
          </p:cNvSpPr>
          <p:nvPr/>
        </p:nvSpPr>
        <p:spPr>
          <a:xfrm>
            <a:off x="4579555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FDF90D2-080B-6864-6997-D12181489D6B}"/>
              </a:ext>
            </a:extLst>
          </p:cNvPr>
          <p:cNvCxnSpPr>
            <a:cxnSpLocks/>
          </p:cNvCxnSpPr>
          <p:nvPr/>
        </p:nvCxnSpPr>
        <p:spPr>
          <a:xfrm>
            <a:off x="4177219" y="5320741"/>
            <a:ext cx="402336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A9E8928A-068F-E521-75B0-A02702867003}"/>
              </a:ext>
            </a:extLst>
          </p:cNvPr>
          <p:cNvCxnSpPr>
            <a:cxnSpLocks/>
          </p:cNvCxnSpPr>
          <p:nvPr/>
        </p:nvCxnSpPr>
        <p:spPr>
          <a:xfrm>
            <a:off x="4177219" y="5517501"/>
            <a:ext cx="402336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59E8801-0697-A34C-89E5-F70A127952D9}"/>
              </a:ext>
            </a:extLst>
          </p:cNvPr>
          <p:cNvCxnSpPr>
            <a:cxnSpLocks/>
          </p:cNvCxnSpPr>
          <p:nvPr/>
        </p:nvCxnSpPr>
        <p:spPr>
          <a:xfrm flipH="1" flipV="1">
            <a:off x="4872163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0C0D905-91A2-9A84-A894-B6FFC5D8AA8E}"/>
              </a:ext>
            </a:extLst>
          </p:cNvPr>
          <p:cNvCxnSpPr>
            <a:cxnSpLocks/>
          </p:cNvCxnSpPr>
          <p:nvPr/>
        </p:nvCxnSpPr>
        <p:spPr>
          <a:xfrm flipH="1" flipV="1">
            <a:off x="4886099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2708369-4516-D343-AE12-D97008E00C58}"/>
              </a:ext>
            </a:extLst>
          </p:cNvPr>
          <p:cNvSpPr>
            <a:spLocks noChangeAspect="1"/>
          </p:cNvSpPr>
          <p:nvPr/>
        </p:nvSpPr>
        <p:spPr>
          <a:xfrm>
            <a:off x="5538657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84FC26D-186C-0618-4B75-E94DBFFC4E29}"/>
              </a:ext>
            </a:extLst>
          </p:cNvPr>
          <p:cNvCxnSpPr>
            <a:cxnSpLocks/>
          </p:cNvCxnSpPr>
          <p:nvPr/>
        </p:nvCxnSpPr>
        <p:spPr>
          <a:xfrm>
            <a:off x="5164772" y="5320741"/>
            <a:ext cx="373886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B48D595-0EC6-F37D-AAB5-3966BA9A11C6}"/>
              </a:ext>
            </a:extLst>
          </p:cNvPr>
          <p:cNvCxnSpPr>
            <a:cxnSpLocks/>
          </p:cNvCxnSpPr>
          <p:nvPr/>
        </p:nvCxnSpPr>
        <p:spPr>
          <a:xfrm>
            <a:off x="5164772" y="5517501"/>
            <a:ext cx="373886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80FC195-1641-B0D6-02CD-F27177309648}"/>
              </a:ext>
            </a:extLst>
          </p:cNvPr>
          <p:cNvCxnSpPr>
            <a:cxnSpLocks/>
          </p:cNvCxnSpPr>
          <p:nvPr/>
        </p:nvCxnSpPr>
        <p:spPr>
          <a:xfrm flipH="1" flipV="1">
            <a:off x="5831265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090D236-75D2-4C9A-0A04-EE4B662A7658}"/>
              </a:ext>
            </a:extLst>
          </p:cNvPr>
          <p:cNvCxnSpPr>
            <a:cxnSpLocks/>
          </p:cNvCxnSpPr>
          <p:nvPr/>
        </p:nvCxnSpPr>
        <p:spPr>
          <a:xfrm flipH="1" flipV="1">
            <a:off x="5845201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78BF8D6-4BCA-51CF-0187-D402BE96ACB5}"/>
              </a:ext>
            </a:extLst>
          </p:cNvPr>
          <p:cNvSpPr>
            <a:spLocks noChangeAspect="1"/>
          </p:cNvSpPr>
          <p:nvPr/>
        </p:nvSpPr>
        <p:spPr>
          <a:xfrm>
            <a:off x="6497760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F8A5FD2-E2AB-851F-BA44-2E4541980D5D}"/>
              </a:ext>
            </a:extLst>
          </p:cNvPr>
          <p:cNvCxnSpPr>
            <a:cxnSpLocks/>
          </p:cNvCxnSpPr>
          <p:nvPr/>
        </p:nvCxnSpPr>
        <p:spPr>
          <a:xfrm>
            <a:off x="6123874" y="5320741"/>
            <a:ext cx="373886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9CF5724-56AE-D753-A045-DD07F02E7E0D}"/>
              </a:ext>
            </a:extLst>
          </p:cNvPr>
          <p:cNvCxnSpPr>
            <a:cxnSpLocks/>
          </p:cNvCxnSpPr>
          <p:nvPr/>
        </p:nvCxnSpPr>
        <p:spPr>
          <a:xfrm>
            <a:off x="6123874" y="5517501"/>
            <a:ext cx="373886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C73DB01-DD92-0BCB-A1E7-41C612A5B3DF}"/>
              </a:ext>
            </a:extLst>
          </p:cNvPr>
          <p:cNvCxnSpPr>
            <a:cxnSpLocks/>
          </p:cNvCxnSpPr>
          <p:nvPr/>
        </p:nvCxnSpPr>
        <p:spPr>
          <a:xfrm flipH="1" flipV="1">
            <a:off x="6790368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3B7D85D-9C12-74CD-3AF8-038CCFA90831}"/>
              </a:ext>
            </a:extLst>
          </p:cNvPr>
          <p:cNvCxnSpPr>
            <a:cxnSpLocks/>
          </p:cNvCxnSpPr>
          <p:nvPr/>
        </p:nvCxnSpPr>
        <p:spPr>
          <a:xfrm flipH="1" flipV="1">
            <a:off x="6804304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9957397-2E08-7DBC-B4AE-7ACAEAA0D2EA}"/>
              </a:ext>
            </a:extLst>
          </p:cNvPr>
          <p:cNvSpPr>
            <a:spLocks noChangeAspect="1"/>
          </p:cNvSpPr>
          <p:nvPr/>
        </p:nvSpPr>
        <p:spPr>
          <a:xfrm>
            <a:off x="7164254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B9E4E77-5A8C-C32D-9FDE-0CA73EBF7A59}"/>
              </a:ext>
            </a:extLst>
          </p:cNvPr>
          <p:cNvCxnSpPr>
            <a:cxnSpLocks/>
          </p:cNvCxnSpPr>
          <p:nvPr/>
        </p:nvCxnSpPr>
        <p:spPr>
          <a:xfrm>
            <a:off x="6859460" y="5320741"/>
            <a:ext cx="35995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F23D4D2-5F47-7A74-E654-D2FB2563B95E}"/>
              </a:ext>
            </a:extLst>
          </p:cNvPr>
          <p:cNvCxnSpPr>
            <a:cxnSpLocks/>
          </p:cNvCxnSpPr>
          <p:nvPr/>
        </p:nvCxnSpPr>
        <p:spPr>
          <a:xfrm>
            <a:off x="6859460" y="5517501"/>
            <a:ext cx="35995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AFE05FD-5919-C440-52FD-276265493C99}"/>
              </a:ext>
            </a:extLst>
          </p:cNvPr>
          <p:cNvCxnSpPr>
            <a:cxnSpLocks/>
          </p:cNvCxnSpPr>
          <p:nvPr/>
        </p:nvCxnSpPr>
        <p:spPr>
          <a:xfrm flipH="1" flipV="1">
            <a:off x="7456862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3F1C2F9-9CA9-B5B0-2F2D-4DCAF6F2E03D}"/>
              </a:ext>
            </a:extLst>
          </p:cNvPr>
          <p:cNvCxnSpPr>
            <a:cxnSpLocks/>
          </p:cNvCxnSpPr>
          <p:nvPr/>
        </p:nvCxnSpPr>
        <p:spPr>
          <a:xfrm flipH="1" flipV="1">
            <a:off x="7470798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42802BA-790A-054F-B20D-A06BA6A384B0}"/>
              </a:ext>
            </a:extLst>
          </p:cNvPr>
          <p:cNvSpPr>
            <a:spLocks noChangeAspect="1"/>
          </p:cNvSpPr>
          <p:nvPr/>
        </p:nvSpPr>
        <p:spPr>
          <a:xfrm>
            <a:off x="8322499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096D580-EB3D-CC21-B51A-7E43CE0E41D1}"/>
              </a:ext>
            </a:extLst>
          </p:cNvPr>
          <p:cNvCxnSpPr>
            <a:cxnSpLocks/>
          </p:cNvCxnSpPr>
          <p:nvPr/>
        </p:nvCxnSpPr>
        <p:spPr>
          <a:xfrm>
            <a:off x="7749471" y="5320741"/>
            <a:ext cx="57302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21943C46-70C7-7A3C-9B99-3278BEF6DED6}"/>
              </a:ext>
            </a:extLst>
          </p:cNvPr>
          <p:cNvCxnSpPr>
            <a:cxnSpLocks/>
          </p:cNvCxnSpPr>
          <p:nvPr/>
        </p:nvCxnSpPr>
        <p:spPr>
          <a:xfrm>
            <a:off x="7749471" y="5517501"/>
            <a:ext cx="57302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0D38E10-3557-9497-6B61-E2568F099CFC}"/>
              </a:ext>
            </a:extLst>
          </p:cNvPr>
          <p:cNvCxnSpPr>
            <a:cxnSpLocks/>
          </p:cNvCxnSpPr>
          <p:nvPr/>
        </p:nvCxnSpPr>
        <p:spPr>
          <a:xfrm flipH="1" flipV="1">
            <a:off x="8615107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CF5CA6E-C012-926A-3CC5-0ABCEB21142D}"/>
              </a:ext>
            </a:extLst>
          </p:cNvPr>
          <p:cNvCxnSpPr>
            <a:cxnSpLocks/>
          </p:cNvCxnSpPr>
          <p:nvPr/>
        </p:nvCxnSpPr>
        <p:spPr>
          <a:xfrm flipH="1" flipV="1">
            <a:off x="8629043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6D3D5ACD-B457-4783-B9AD-6794CB36DAE7}"/>
              </a:ext>
            </a:extLst>
          </p:cNvPr>
          <p:cNvSpPr>
            <a:spLocks noChangeAspect="1"/>
          </p:cNvSpPr>
          <p:nvPr/>
        </p:nvSpPr>
        <p:spPr>
          <a:xfrm>
            <a:off x="10029379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718D7C3-303C-CD25-1487-5D4BB1EB1D6B}"/>
              </a:ext>
            </a:extLst>
          </p:cNvPr>
          <p:cNvCxnSpPr>
            <a:cxnSpLocks/>
          </p:cNvCxnSpPr>
          <p:nvPr/>
        </p:nvCxnSpPr>
        <p:spPr>
          <a:xfrm>
            <a:off x="8907715" y="5320741"/>
            <a:ext cx="1121664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BA4A407-0536-0F51-3CC0-E3C2435766A2}"/>
              </a:ext>
            </a:extLst>
          </p:cNvPr>
          <p:cNvCxnSpPr>
            <a:cxnSpLocks/>
          </p:cNvCxnSpPr>
          <p:nvPr/>
        </p:nvCxnSpPr>
        <p:spPr>
          <a:xfrm>
            <a:off x="8907715" y="5517501"/>
            <a:ext cx="1121664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45A1125-6DCD-F732-E59F-C7B81E52F832}"/>
              </a:ext>
            </a:extLst>
          </p:cNvPr>
          <p:cNvCxnSpPr>
            <a:cxnSpLocks/>
          </p:cNvCxnSpPr>
          <p:nvPr/>
        </p:nvCxnSpPr>
        <p:spPr>
          <a:xfrm flipH="1" flipV="1">
            <a:off x="10321987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7211F374-EAAF-A89D-1D0F-F8CD31B00BE4}"/>
              </a:ext>
            </a:extLst>
          </p:cNvPr>
          <p:cNvCxnSpPr>
            <a:cxnSpLocks/>
          </p:cNvCxnSpPr>
          <p:nvPr/>
        </p:nvCxnSpPr>
        <p:spPr>
          <a:xfrm flipH="1" flipV="1">
            <a:off x="10335923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B45DAA2-1D34-3535-7C62-E3066F1C5C1B}"/>
              </a:ext>
            </a:extLst>
          </p:cNvPr>
          <p:cNvSpPr>
            <a:spLocks noChangeAspect="1"/>
          </p:cNvSpPr>
          <p:nvPr/>
        </p:nvSpPr>
        <p:spPr>
          <a:xfrm>
            <a:off x="11146979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3268923-4F99-DC5F-4A39-88B10D75618A}"/>
              </a:ext>
            </a:extLst>
          </p:cNvPr>
          <p:cNvCxnSpPr>
            <a:cxnSpLocks/>
          </p:cNvCxnSpPr>
          <p:nvPr/>
        </p:nvCxnSpPr>
        <p:spPr>
          <a:xfrm>
            <a:off x="10614595" y="5320741"/>
            <a:ext cx="532384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F536F2A-E569-EFB2-899D-6796AF48A0FE}"/>
              </a:ext>
            </a:extLst>
          </p:cNvPr>
          <p:cNvCxnSpPr>
            <a:cxnSpLocks/>
          </p:cNvCxnSpPr>
          <p:nvPr/>
        </p:nvCxnSpPr>
        <p:spPr>
          <a:xfrm>
            <a:off x="10614595" y="5517501"/>
            <a:ext cx="532384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6876C4C-596B-297C-16B4-9F9B1CF084E8}"/>
              </a:ext>
            </a:extLst>
          </p:cNvPr>
          <p:cNvCxnSpPr>
            <a:cxnSpLocks/>
          </p:cNvCxnSpPr>
          <p:nvPr/>
        </p:nvCxnSpPr>
        <p:spPr>
          <a:xfrm flipH="1" flipV="1">
            <a:off x="11439587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A6B6E1B-4498-3FD0-8608-24E80E7D1B23}"/>
              </a:ext>
            </a:extLst>
          </p:cNvPr>
          <p:cNvCxnSpPr>
            <a:cxnSpLocks/>
          </p:cNvCxnSpPr>
          <p:nvPr/>
        </p:nvCxnSpPr>
        <p:spPr>
          <a:xfrm flipH="1" flipV="1">
            <a:off x="11453523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5A742A9-FB26-6F05-484E-69EDE43DCBC8}"/>
              </a:ext>
            </a:extLst>
          </p:cNvPr>
          <p:cNvSpPr>
            <a:spLocks noChangeAspect="1"/>
          </p:cNvSpPr>
          <p:nvPr/>
        </p:nvSpPr>
        <p:spPr>
          <a:xfrm>
            <a:off x="11971971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522F90EB-7362-3BBD-EB66-A6E1267394C8}"/>
              </a:ext>
            </a:extLst>
          </p:cNvPr>
          <p:cNvCxnSpPr>
            <a:cxnSpLocks/>
          </p:cNvCxnSpPr>
          <p:nvPr/>
        </p:nvCxnSpPr>
        <p:spPr>
          <a:xfrm>
            <a:off x="11732195" y="5320741"/>
            <a:ext cx="239776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B9A4BE0-3915-E9B0-D724-235EAE2D7214}"/>
              </a:ext>
            </a:extLst>
          </p:cNvPr>
          <p:cNvCxnSpPr>
            <a:cxnSpLocks/>
          </p:cNvCxnSpPr>
          <p:nvPr/>
        </p:nvCxnSpPr>
        <p:spPr>
          <a:xfrm>
            <a:off x="11732195" y="5517501"/>
            <a:ext cx="239776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FC4C4D4-33B4-E45E-B99B-CA46CACA5E88}"/>
              </a:ext>
            </a:extLst>
          </p:cNvPr>
          <p:cNvCxnSpPr>
            <a:cxnSpLocks/>
          </p:cNvCxnSpPr>
          <p:nvPr/>
        </p:nvCxnSpPr>
        <p:spPr>
          <a:xfrm flipH="1" flipV="1">
            <a:off x="12264579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DC191EC-D642-6B10-07ED-7BC79BBD25B1}"/>
              </a:ext>
            </a:extLst>
          </p:cNvPr>
          <p:cNvCxnSpPr>
            <a:cxnSpLocks/>
          </p:cNvCxnSpPr>
          <p:nvPr/>
        </p:nvCxnSpPr>
        <p:spPr>
          <a:xfrm flipH="1" flipV="1">
            <a:off x="12278515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F89B3BE-F5EC-F103-9BE6-AE7DE88FC631}"/>
              </a:ext>
            </a:extLst>
          </p:cNvPr>
          <p:cNvSpPr>
            <a:spLocks noChangeAspect="1"/>
          </p:cNvSpPr>
          <p:nvPr/>
        </p:nvSpPr>
        <p:spPr>
          <a:xfrm>
            <a:off x="12825411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CA81EA5E-43BE-0FEF-1115-439CD3D2E42D}"/>
              </a:ext>
            </a:extLst>
          </p:cNvPr>
          <p:cNvCxnSpPr>
            <a:cxnSpLocks/>
          </p:cNvCxnSpPr>
          <p:nvPr/>
        </p:nvCxnSpPr>
        <p:spPr>
          <a:xfrm>
            <a:off x="12557187" y="5320741"/>
            <a:ext cx="268224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ABCCF3CF-1B34-9985-933D-A99B83F58D1A}"/>
              </a:ext>
            </a:extLst>
          </p:cNvPr>
          <p:cNvCxnSpPr>
            <a:cxnSpLocks/>
          </p:cNvCxnSpPr>
          <p:nvPr/>
        </p:nvCxnSpPr>
        <p:spPr>
          <a:xfrm>
            <a:off x="12557187" y="5517501"/>
            <a:ext cx="268224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58325A0-B232-EA7C-DD25-BF603B57F8FF}"/>
              </a:ext>
            </a:extLst>
          </p:cNvPr>
          <p:cNvCxnSpPr>
            <a:cxnSpLocks/>
          </p:cNvCxnSpPr>
          <p:nvPr/>
        </p:nvCxnSpPr>
        <p:spPr>
          <a:xfrm flipH="1" flipV="1">
            <a:off x="13118019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D28309E-DFCB-FA6C-9CFD-13AB6EC9CFA6}"/>
              </a:ext>
            </a:extLst>
          </p:cNvPr>
          <p:cNvCxnSpPr>
            <a:cxnSpLocks/>
          </p:cNvCxnSpPr>
          <p:nvPr/>
        </p:nvCxnSpPr>
        <p:spPr>
          <a:xfrm flipH="1" flipV="1">
            <a:off x="13131955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7A80508-E2EA-2A92-E78F-2DD0E7874986}"/>
              </a:ext>
            </a:extLst>
          </p:cNvPr>
          <p:cNvSpPr>
            <a:spLocks noChangeAspect="1"/>
          </p:cNvSpPr>
          <p:nvPr/>
        </p:nvSpPr>
        <p:spPr>
          <a:xfrm>
            <a:off x="13678851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0F7F8102-2077-4E54-582A-48D85F0B457C}"/>
              </a:ext>
            </a:extLst>
          </p:cNvPr>
          <p:cNvCxnSpPr>
            <a:cxnSpLocks/>
          </p:cNvCxnSpPr>
          <p:nvPr/>
        </p:nvCxnSpPr>
        <p:spPr>
          <a:xfrm>
            <a:off x="13410627" y="5320741"/>
            <a:ext cx="268224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CED2BAF-3179-60BD-636D-4A56892D18EE}"/>
              </a:ext>
            </a:extLst>
          </p:cNvPr>
          <p:cNvCxnSpPr>
            <a:cxnSpLocks/>
          </p:cNvCxnSpPr>
          <p:nvPr/>
        </p:nvCxnSpPr>
        <p:spPr>
          <a:xfrm>
            <a:off x="13410627" y="5517501"/>
            <a:ext cx="268224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E7D201C-E2D0-03B1-8D28-B757B0DADD50}"/>
              </a:ext>
            </a:extLst>
          </p:cNvPr>
          <p:cNvCxnSpPr>
            <a:cxnSpLocks/>
          </p:cNvCxnSpPr>
          <p:nvPr/>
        </p:nvCxnSpPr>
        <p:spPr>
          <a:xfrm flipH="1" flipV="1">
            <a:off x="13971459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914C5AA9-463C-7E58-2FB1-870424D75F25}"/>
              </a:ext>
            </a:extLst>
          </p:cNvPr>
          <p:cNvCxnSpPr>
            <a:cxnSpLocks/>
          </p:cNvCxnSpPr>
          <p:nvPr/>
        </p:nvCxnSpPr>
        <p:spPr>
          <a:xfrm flipH="1" flipV="1">
            <a:off x="13985395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42A44F5-5804-BE41-1AB9-960FC79FB537}"/>
              </a:ext>
            </a:extLst>
          </p:cNvPr>
          <p:cNvSpPr>
            <a:spLocks noChangeAspect="1"/>
          </p:cNvSpPr>
          <p:nvPr/>
        </p:nvSpPr>
        <p:spPr>
          <a:xfrm>
            <a:off x="14442883" y="5018005"/>
            <a:ext cx="585216" cy="755079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81280" tIns="81280" rIns="81280" bIns="81280" numCol="1" spcCol="38100" rtlCol="0" anchor="ctr">
            <a:spAutoFit/>
          </a:bodyPr>
          <a:lstStyle/>
          <a:p>
            <a:pPr algn="ctr" defTabSz="934720" fontAlgn="auto" hangingPunct="0">
              <a:spcBef>
                <a:spcPts val="0"/>
              </a:spcBef>
              <a:spcAft>
                <a:spcPts val="0"/>
              </a:spcAft>
            </a:pPr>
            <a:endParaRPr lang="en-US" sz="3840"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ACF99E47-1BBE-5EFA-6221-DA7E14CE28C9}"/>
              </a:ext>
            </a:extLst>
          </p:cNvPr>
          <p:cNvCxnSpPr>
            <a:cxnSpLocks/>
          </p:cNvCxnSpPr>
          <p:nvPr/>
        </p:nvCxnSpPr>
        <p:spPr>
          <a:xfrm flipH="1" flipV="1">
            <a:off x="14735491" y="4178325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152F785E-B5DE-0CCB-4057-6A8F4ECDB3D8}"/>
              </a:ext>
            </a:extLst>
          </p:cNvPr>
          <p:cNvCxnSpPr>
            <a:cxnSpLocks/>
          </p:cNvCxnSpPr>
          <p:nvPr/>
        </p:nvCxnSpPr>
        <p:spPr>
          <a:xfrm flipH="1" flipV="1">
            <a:off x="14749427" y="5722810"/>
            <a:ext cx="0" cy="877824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ECFEAE81-D259-AE70-85B6-06FFB14FE6BD}"/>
              </a:ext>
            </a:extLst>
          </p:cNvPr>
          <p:cNvCxnSpPr>
            <a:cxnSpLocks/>
          </p:cNvCxnSpPr>
          <p:nvPr/>
        </p:nvCxnSpPr>
        <p:spPr>
          <a:xfrm>
            <a:off x="14247811" y="5320741"/>
            <a:ext cx="268224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FA1457C5-B69A-5F3D-B556-F7ACCE1C1D03}"/>
              </a:ext>
            </a:extLst>
          </p:cNvPr>
          <p:cNvCxnSpPr>
            <a:cxnSpLocks/>
          </p:cNvCxnSpPr>
          <p:nvPr/>
        </p:nvCxnSpPr>
        <p:spPr>
          <a:xfrm>
            <a:off x="14247811" y="5517501"/>
            <a:ext cx="268224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DF0CCF1D-815C-DB58-0299-8F2A14F13A12}"/>
              </a:ext>
            </a:extLst>
          </p:cNvPr>
          <p:cNvSpPr txBox="1"/>
          <p:nvPr/>
        </p:nvSpPr>
        <p:spPr>
          <a:xfrm>
            <a:off x="99984" y="3505100"/>
            <a:ext cx="160576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Preprocessed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by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POS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tagging,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b="1" u="sng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hrase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mining,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b="1" u="sng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oncept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recognition,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b="1" u="sng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ttribute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discovery,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etc.</a:t>
            </a:r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endParaRPr 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40765-0A47-62B9-31EB-D428AA72BB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3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B2CD868D-00FE-0C5C-1C1C-8DA07CD796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4324363"/>
              </p:ext>
            </p:extLst>
          </p:nvPr>
        </p:nvGraphicFramePr>
        <p:xfrm>
          <a:off x="407718" y="294687"/>
          <a:ext cx="15442152" cy="55351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03761">
                  <a:extLst>
                    <a:ext uri="{9D8B030D-6E8A-4147-A177-3AD203B41FA5}">
                      <a16:colId xmlns:a16="http://schemas.microsoft.com/office/drawing/2014/main" val="2443057836"/>
                    </a:ext>
                  </a:extLst>
                </a:gridCol>
                <a:gridCol w="1177792">
                  <a:extLst>
                    <a:ext uri="{9D8B030D-6E8A-4147-A177-3AD203B41FA5}">
                      <a16:colId xmlns:a16="http://schemas.microsoft.com/office/drawing/2014/main" val="3621307609"/>
                    </a:ext>
                  </a:extLst>
                </a:gridCol>
                <a:gridCol w="1177792">
                  <a:extLst>
                    <a:ext uri="{9D8B030D-6E8A-4147-A177-3AD203B41FA5}">
                      <a16:colId xmlns:a16="http://schemas.microsoft.com/office/drawing/2014/main" val="1949784894"/>
                    </a:ext>
                  </a:extLst>
                </a:gridCol>
                <a:gridCol w="2748180">
                  <a:extLst>
                    <a:ext uri="{9D8B030D-6E8A-4147-A177-3AD203B41FA5}">
                      <a16:colId xmlns:a16="http://schemas.microsoft.com/office/drawing/2014/main" val="1987553392"/>
                    </a:ext>
                  </a:extLst>
                </a:gridCol>
                <a:gridCol w="1177792">
                  <a:extLst>
                    <a:ext uri="{9D8B030D-6E8A-4147-A177-3AD203B41FA5}">
                      <a16:colId xmlns:a16="http://schemas.microsoft.com/office/drawing/2014/main" val="532591462"/>
                    </a:ext>
                  </a:extLst>
                </a:gridCol>
                <a:gridCol w="1177792">
                  <a:extLst>
                    <a:ext uri="{9D8B030D-6E8A-4147-A177-3AD203B41FA5}">
                      <a16:colId xmlns:a16="http://schemas.microsoft.com/office/drawing/2014/main" val="1964879688"/>
                    </a:ext>
                  </a:extLst>
                </a:gridCol>
                <a:gridCol w="2879043">
                  <a:extLst>
                    <a:ext uri="{9D8B030D-6E8A-4147-A177-3AD203B41FA5}">
                      <a16:colId xmlns:a16="http://schemas.microsoft.com/office/drawing/2014/main" val="411190626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Token Label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(%)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Tuple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Extraction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(%)</a:t>
                      </a:r>
                      <a:endParaRPr lang="en-US" sz="24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268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</a:t>
                      </a:r>
                      <a:endParaRPr lang="en-US" sz="24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</a:t>
                      </a:r>
                      <a:endParaRPr lang="en-US" sz="24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F1</a:t>
                      </a: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fact,</a:t>
                      </a: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</a:t>
                      </a:r>
                      <a:endParaRPr lang="en-US" sz="24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</a:t>
                      </a:r>
                      <a:endParaRPr lang="en-US" sz="24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F1</a:t>
                      </a: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fact,</a:t>
                      </a:r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condition</a:t>
                      </a:r>
                      <a:endParaRPr lang="en-US" sz="20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942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Allennlp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OpenIE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Stanovsky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2018)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42.60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38.22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40.29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66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Stanford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OpenIE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Angeli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2015)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47.11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41.62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44.19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105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Structured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SVM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18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Tsochantaridis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2015)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32.68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25.80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28.83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32.76,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24.71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47.62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46.15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46.87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45.01,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48.72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919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CRF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(Lafferty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2001)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60.07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41.92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49.37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56.23,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41.87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65.19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62.44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63.78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64/07,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63.44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632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BiLSTM-LSTMd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(Zheng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2017)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61.00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56.26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58.53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65.16,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51.78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71.57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66.55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68.97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69.51,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68.41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1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BiLSTM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based)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71.80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72.34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72.07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72.39,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71.73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49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MIMO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BiLSTM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based)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67.80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58.24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62.66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66.67,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58.58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75.35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74.67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75.01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74.91,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75.10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5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BERT-</a:t>
                      </a:r>
                      <a:r>
                        <a:rPr lang="en-US" altLang="zh-CN" sz="20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BiLSTM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70.07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70.19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70.13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74.30,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65.88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78.64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73.67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76.08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76.14,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75.99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98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</a:t>
                      </a:r>
                      <a:r>
                        <a:rPr lang="zh-CN" alt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(BERT</a:t>
                      </a:r>
                      <a:r>
                        <a:rPr lang="zh-CN" alt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based)</a:t>
                      </a:r>
                      <a:endParaRPr lang="en-US" sz="20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0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77.38</a:t>
                      </a:r>
                      <a:endParaRPr lang="en-US" sz="20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79.19</a:t>
                      </a:r>
                      <a:endParaRPr lang="en-US" sz="20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78.27</a:t>
                      </a:r>
                      <a:r>
                        <a:rPr lang="zh-CN" alt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76.74,</a:t>
                      </a:r>
                      <a:r>
                        <a:rPr lang="zh-CN" altLang="en-US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79.89</a:t>
                      </a:r>
                      <a:endParaRPr lang="en-US" sz="2000" b="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887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MIMO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(BERT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based)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75.91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71.08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73.41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76.01,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70.75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81.06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80.53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80.79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79.94,</a:t>
                      </a:r>
                      <a:r>
                        <a:rPr lang="zh-CN" altLang="en-US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81.64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146304" marR="146304" marT="73152" marB="73152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243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E3E99DB-4209-CF8F-03A3-B8B5EA09D736}"/>
              </a:ext>
            </a:extLst>
          </p:cNvPr>
          <p:cNvSpPr txBox="1"/>
          <p:nvPr/>
        </p:nvSpPr>
        <p:spPr>
          <a:xfrm>
            <a:off x="422322" y="6110102"/>
            <a:ext cx="14778462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Jiang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Role of Condition: A Novel Scientific Knowledge Graph Representation and Construction Model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SIGKDD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Jiang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Multi-input Multi-output Sequence Labeling for Joint Extraction of Fact and Condition Tuples from Scientific Text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EMNLP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Jiang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4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CTGA: Graph-based Biomedical Literature Search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BIBM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Jiang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Biomedical Knowledge Graphs Construction from Conditional Statements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IEEE/ACM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TCBB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9FF01-57BC-CB74-B838-C3A8C8F2711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ll/>
      </p:transition>
    </mc:Choice>
    <mc:Fallback xmlns="">
      <p:transition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B65F7126-1CA3-E0EA-87B3-1E653AEE6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3594" y="1834673"/>
            <a:ext cx="14630400" cy="618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9F1C2C-26CD-9C7F-6BF0-0A3D30421628}"/>
              </a:ext>
            </a:extLst>
          </p:cNvPr>
          <p:cNvSpPr/>
          <p:nvPr/>
        </p:nvSpPr>
        <p:spPr>
          <a:xfrm>
            <a:off x="-18550" y="0"/>
            <a:ext cx="16294688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automatically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extracted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built?</a:t>
            </a:r>
            <a:endParaRPr lang="en-US" sz="4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1E079-E5CF-EEE5-8201-4B62ACFC33A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0847EA1-EAF9-924C-481A-5528F53AAC26}"/>
              </a:ext>
            </a:extLst>
          </p:cNvPr>
          <p:cNvGrpSpPr>
            <a:grpSpLocks noChangeAspect="1"/>
          </p:cNvGrpSpPr>
          <p:nvPr/>
        </p:nvGrpSpPr>
        <p:grpSpPr>
          <a:xfrm>
            <a:off x="105396" y="6955469"/>
            <a:ext cx="6176651" cy="2057400"/>
            <a:chOff x="475781" y="7397845"/>
            <a:chExt cx="6176653" cy="2057400"/>
          </a:xfrm>
        </p:grpSpPr>
        <p:pic>
          <p:nvPicPr>
            <p:cNvPr id="1030" name="Picture 6" descr="Notre Dame Biology | Notre Dame IN">
              <a:extLst>
                <a:ext uri="{FF2B5EF4-FFF2-40B4-BE49-F238E27FC236}">
                  <a16:creationId xmlns:a16="http://schemas.microsoft.com/office/drawing/2014/main" id="{5FC18567-4930-4309-EF29-B3E1BD7B7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7397845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partment of Biological Sciences // University of Notre Dame">
              <a:extLst>
                <a:ext uri="{FF2B5EF4-FFF2-40B4-BE49-F238E27FC236}">
                  <a16:creationId xmlns:a16="http://schemas.microsoft.com/office/drawing/2014/main" id="{6B9E1772-EB99-06FB-1CB8-4CEBD457E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181" y="7397845"/>
              <a:ext cx="411925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9649A-F4D0-4C0A-7577-FE3E89C3EEF4}"/>
              </a:ext>
            </a:extLst>
          </p:cNvPr>
          <p:cNvGrpSpPr>
            <a:grpSpLocks noChangeAspect="1"/>
          </p:cNvGrpSpPr>
          <p:nvPr/>
        </p:nvGrpSpPr>
        <p:grpSpPr>
          <a:xfrm>
            <a:off x="87314" y="2756194"/>
            <a:ext cx="6148835" cy="1828800"/>
            <a:chOff x="475781" y="2912875"/>
            <a:chExt cx="6917439" cy="2057400"/>
          </a:xfrm>
        </p:grpSpPr>
        <p:pic>
          <p:nvPicPr>
            <p:cNvPr id="1026" name="Picture 2" descr="Gender-balanced teams produce more innovative, impactful scientific  research | MSUToday | Michigan State University">
              <a:extLst>
                <a:ext uri="{FF2B5EF4-FFF2-40B4-BE49-F238E27FC236}">
                  <a16:creationId xmlns:a16="http://schemas.microsoft.com/office/drawing/2014/main" id="{84E992C2-5613-BE4B-318B-20D9E71A9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352" y="2912875"/>
              <a:ext cx="2947868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1CB2EC-43EA-99B5-3A4D-9DEEF11D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475781" y="2912875"/>
              <a:ext cx="3969571" cy="2057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81CFB-A533-FE73-A0DB-D9BA971ABAE2}"/>
              </a:ext>
            </a:extLst>
          </p:cNvPr>
          <p:cNvGrpSpPr>
            <a:grpSpLocks noChangeAspect="1"/>
          </p:cNvGrpSpPr>
          <p:nvPr/>
        </p:nvGrpSpPr>
        <p:grpSpPr>
          <a:xfrm>
            <a:off x="87145" y="91021"/>
            <a:ext cx="6149004" cy="1828800"/>
            <a:chOff x="475781" y="433916"/>
            <a:chExt cx="6917630" cy="2057400"/>
          </a:xfrm>
        </p:grpSpPr>
        <p:pic>
          <p:nvPicPr>
            <p:cNvPr id="1042" name="Picture 18" descr="Incoming 8th Grade Current 7th Grade Class Choice | Dixon Middle School">
              <a:extLst>
                <a:ext uri="{FF2B5EF4-FFF2-40B4-BE49-F238E27FC236}">
                  <a16:creationId xmlns:a16="http://schemas.microsoft.com/office/drawing/2014/main" id="{381D4B8A-C926-C7D5-782C-487005E06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544" y="433916"/>
              <a:ext cx="3293867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 reasons to create an 8th grade homeschool transcript - Transcript Maker">
              <a:extLst>
                <a:ext uri="{FF2B5EF4-FFF2-40B4-BE49-F238E27FC236}">
                  <a16:creationId xmlns:a16="http://schemas.microsoft.com/office/drawing/2014/main" id="{44DB3C5B-BAA5-E0A8-71FB-2F18D3050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587" y="433916"/>
              <a:ext cx="301416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8TH GRADE Chalkboard Sign - Etsy">
              <a:extLst>
                <a:ext uri="{FF2B5EF4-FFF2-40B4-BE49-F238E27FC236}">
                  <a16:creationId xmlns:a16="http://schemas.microsoft.com/office/drawing/2014/main" id="{989DCA75-F0DF-504D-25B5-630DC55C1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433916"/>
              <a:ext cx="2367796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50C7EA-33D9-B549-3F28-B2A645992628}"/>
              </a:ext>
            </a:extLst>
          </p:cNvPr>
          <p:cNvGrpSpPr>
            <a:grpSpLocks noChangeAspect="1"/>
          </p:cNvGrpSpPr>
          <p:nvPr/>
        </p:nvGrpSpPr>
        <p:grpSpPr>
          <a:xfrm>
            <a:off x="-290841" y="4594339"/>
            <a:ext cx="6527159" cy="2834640"/>
            <a:chOff x="-364619" y="4367945"/>
            <a:chExt cx="7369372" cy="3200400"/>
          </a:xfrm>
        </p:grpSpPr>
        <p:pic>
          <p:nvPicPr>
            <p:cNvPr id="1036" name="Picture 12" descr="Master of Science in Data Science and Analytics | Georgetown University">
              <a:extLst>
                <a:ext uri="{FF2B5EF4-FFF2-40B4-BE49-F238E27FC236}">
                  <a16:creationId xmlns:a16="http://schemas.microsoft.com/office/drawing/2014/main" id="{116515D7-4439-8667-9038-CD1F0EB65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" y="4491974"/>
              <a:ext cx="6922008" cy="241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Notre Dame Data Science (@DataSciND) / Twitter">
              <a:extLst>
                <a:ext uri="{FF2B5EF4-FFF2-40B4-BE49-F238E27FC236}">
                  <a16:creationId xmlns:a16="http://schemas.microsoft.com/office/drawing/2014/main" id="{D978F907-3D1B-628A-7224-C5BC55D5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619" y="4367945"/>
              <a:ext cx="32004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75D4B907-1424-13E1-25C0-9F83D124D867}"/>
              </a:ext>
            </a:extLst>
          </p:cNvPr>
          <p:cNvSpPr/>
          <p:nvPr/>
        </p:nvSpPr>
        <p:spPr>
          <a:xfrm>
            <a:off x="2543799" y="2080498"/>
            <a:ext cx="1093694" cy="51501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47D01A-8579-2E89-28D1-7E0E65A4E830}"/>
              </a:ext>
            </a:extLst>
          </p:cNvPr>
          <p:cNvSpPr/>
          <p:nvPr/>
        </p:nvSpPr>
        <p:spPr>
          <a:xfrm>
            <a:off x="17929" y="4638784"/>
            <a:ext cx="6282047" cy="229875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B9DBDC9F-AE8C-8E51-EF5F-188EEEBDF613}"/>
              </a:ext>
            </a:extLst>
          </p:cNvPr>
          <p:cNvSpPr/>
          <p:nvPr/>
        </p:nvSpPr>
        <p:spPr>
          <a:xfrm>
            <a:off x="9366988" y="2338007"/>
            <a:ext cx="5826375" cy="1828800"/>
          </a:xfrm>
          <a:prstGeom prst="foldedCorner">
            <a:avLst>
              <a:gd name="adj" fmla="val 6982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state-of-the-art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(SOTA)?</a:t>
            </a:r>
          </a:p>
          <a:p>
            <a:b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Answer: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60284133-0A2E-A031-B2DA-5EC9CDE03A4D}"/>
              </a:ext>
            </a:extLst>
          </p:cNvPr>
          <p:cNvSpPr/>
          <p:nvPr/>
        </p:nvSpPr>
        <p:spPr>
          <a:xfrm>
            <a:off x="9366989" y="4319207"/>
            <a:ext cx="5826375" cy="1828800"/>
          </a:xfrm>
          <a:prstGeom prst="foldedCorner">
            <a:avLst>
              <a:gd name="adj" fmla="val 6982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zh-CN" altLang="en-US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are</a:t>
            </a:r>
            <a:r>
              <a:rPr lang="zh-CN" altLang="en-US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limitations</a:t>
            </a:r>
            <a:r>
              <a:rPr lang="zh-CN" altLang="en-US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SOTA?</a:t>
            </a:r>
          </a:p>
          <a:p>
            <a:b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Answer: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pic>
        <p:nvPicPr>
          <p:cNvPr id="1028" name="Picture 4" descr="Conversation Vector SVG Icon (6) - SVG Repo">
            <a:extLst>
              <a:ext uri="{FF2B5EF4-FFF2-40B4-BE49-F238E27FC236}">
                <a16:creationId xmlns:a16="http://schemas.microsoft.com/office/drawing/2014/main" id="{31A97563-AB8F-6BBE-85BD-CDBC71843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519" y="91021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onversation Vector SVG Icon (6) - SVG Repo">
            <a:extLst>
              <a:ext uri="{FF2B5EF4-FFF2-40B4-BE49-F238E27FC236}">
                <a16:creationId xmlns:a16="http://schemas.microsoft.com/office/drawing/2014/main" id="{DA985CDF-B230-70AA-C43A-79DC1802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505" y="2338007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alk Vector SVG Icon (3) - SVG Repo">
            <a:extLst>
              <a:ext uri="{FF2B5EF4-FFF2-40B4-BE49-F238E27FC236}">
                <a16:creationId xmlns:a16="http://schemas.microsoft.com/office/drawing/2014/main" id="{6CE6DE61-B039-7976-7188-BD22D1FD4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851" y="82321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77DD-55EC-65C0-DADF-2610D36C717E}"/>
              </a:ext>
            </a:extLst>
          </p:cNvPr>
          <p:cNvSpPr txBox="1"/>
          <p:nvPr/>
        </p:nvSpPr>
        <p:spPr>
          <a:xfrm rot="20756404">
            <a:off x="6456172" y="1100921"/>
            <a:ext cx="40783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manager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/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a</a:t>
            </a:r>
            <a:r>
              <a:rPr 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d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visor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/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mentor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83C7E-7B04-8580-3FF1-744C30BEE138}"/>
              </a:ext>
            </a:extLst>
          </p:cNvPr>
          <p:cNvSpPr txBox="1"/>
          <p:nvPr/>
        </p:nvSpPr>
        <p:spPr>
          <a:xfrm rot="573214">
            <a:off x="12441267" y="757234"/>
            <a:ext cx="35878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collaborator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co-author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2E3E57-86CF-0E18-CB25-E9955E819DB2}"/>
              </a:ext>
            </a:extLst>
          </p:cNvPr>
          <p:cNvSpPr txBox="1"/>
          <p:nvPr/>
        </p:nvSpPr>
        <p:spPr>
          <a:xfrm>
            <a:off x="6664499" y="3834305"/>
            <a:ext cx="15430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reviewers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D58729-4FAA-BAE5-2627-F93B7C630BC6}"/>
              </a:ext>
            </a:extLst>
          </p:cNvPr>
          <p:cNvCxnSpPr>
            <a:cxnSpLocks/>
          </p:cNvCxnSpPr>
          <p:nvPr/>
        </p:nvCxnSpPr>
        <p:spPr>
          <a:xfrm>
            <a:off x="8991600" y="1528717"/>
            <a:ext cx="419411" cy="65689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D91CBF-8CE7-4861-D9F6-3C2A3B5642E2}"/>
              </a:ext>
            </a:extLst>
          </p:cNvPr>
          <p:cNvCxnSpPr>
            <a:cxnSpLocks/>
          </p:cNvCxnSpPr>
          <p:nvPr/>
        </p:nvCxnSpPr>
        <p:spPr>
          <a:xfrm>
            <a:off x="8233891" y="3149600"/>
            <a:ext cx="927042" cy="118533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2A29A12-BD0F-5197-FE9C-3F2C86543D81}"/>
              </a:ext>
            </a:extLst>
          </p:cNvPr>
          <p:cNvCxnSpPr>
            <a:cxnSpLocks/>
          </p:cNvCxnSpPr>
          <p:nvPr/>
        </p:nvCxnSpPr>
        <p:spPr>
          <a:xfrm flipH="1">
            <a:off x="10999747" y="1676400"/>
            <a:ext cx="481053" cy="542222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B24A084-3C5C-4FF3-05A6-2B71DB5BA76C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75000"/>
          </a:blip>
          <a:stretch>
            <a:fillRect/>
          </a:stretch>
        </p:blipFill>
        <p:spPr>
          <a:xfrm>
            <a:off x="6594899" y="4862737"/>
            <a:ext cx="2477166" cy="4017028"/>
          </a:xfrm>
          <a:prstGeom prst="rect">
            <a:avLst/>
          </a:prstGeom>
        </p:spPr>
      </p:pic>
      <p:sp>
        <p:nvSpPr>
          <p:cNvPr id="33" name="Bent-Up Arrow 32">
            <a:extLst>
              <a:ext uri="{FF2B5EF4-FFF2-40B4-BE49-F238E27FC236}">
                <a16:creationId xmlns:a16="http://schemas.microsoft.com/office/drawing/2014/main" id="{93BC4F59-DFF1-F980-1676-FE5F67E15275}"/>
              </a:ext>
            </a:extLst>
          </p:cNvPr>
          <p:cNvSpPr/>
          <p:nvPr/>
        </p:nvSpPr>
        <p:spPr>
          <a:xfrm>
            <a:off x="9201305" y="6300407"/>
            <a:ext cx="850392" cy="731520"/>
          </a:xfrm>
          <a:prstGeom prst="bentUp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89F72-D223-1699-5CEC-53C20A0AE74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91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0847EA1-EAF9-924C-481A-5528F53AAC26}"/>
              </a:ext>
            </a:extLst>
          </p:cNvPr>
          <p:cNvGrpSpPr>
            <a:grpSpLocks noChangeAspect="1"/>
          </p:cNvGrpSpPr>
          <p:nvPr/>
        </p:nvGrpSpPr>
        <p:grpSpPr>
          <a:xfrm>
            <a:off x="105396" y="6955469"/>
            <a:ext cx="6176651" cy="2057400"/>
            <a:chOff x="475781" y="7397845"/>
            <a:chExt cx="6176653" cy="2057400"/>
          </a:xfrm>
        </p:grpSpPr>
        <p:pic>
          <p:nvPicPr>
            <p:cNvPr id="1030" name="Picture 6" descr="Notre Dame Biology | Notre Dame IN">
              <a:extLst>
                <a:ext uri="{FF2B5EF4-FFF2-40B4-BE49-F238E27FC236}">
                  <a16:creationId xmlns:a16="http://schemas.microsoft.com/office/drawing/2014/main" id="{5FC18567-4930-4309-EF29-B3E1BD7B7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7397845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partment of Biological Sciences // University of Notre Dame">
              <a:extLst>
                <a:ext uri="{FF2B5EF4-FFF2-40B4-BE49-F238E27FC236}">
                  <a16:creationId xmlns:a16="http://schemas.microsoft.com/office/drawing/2014/main" id="{6B9E1772-EB99-06FB-1CB8-4CEBD457E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181" y="7397845"/>
              <a:ext cx="411925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9649A-F4D0-4C0A-7577-FE3E89C3EEF4}"/>
              </a:ext>
            </a:extLst>
          </p:cNvPr>
          <p:cNvGrpSpPr>
            <a:grpSpLocks noChangeAspect="1"/>
          </p:cNvGrpSpPr>
          <p:nvPr/>
        </p:nvGrpSpPr>
        <p:grpSpPr>
          <a:xfrm>
            <a:off x="87314" y="2756194"/>
            <a:ext cx="6148835" cy="1828800"/>
            <a:chOff x="475781" y="2912875"/>
            <a:chExt cx="6917439" cy="2057400"/>
          </a:xfrm>
        </p:grpSpPr>
        <p:pic>
          <p:nvPicPr>
            <p:cNvPr id="1026" name="Picture 2" descr="Gender-balanced teams produce more innovative, impactful scientific  research | MSUToday | Michigan State University">
              <a:extLst>
                <a:ext uri="{FF2B5EF4-FFF2-40B4-BE49-F238E27FC236}">
                  <a16:creationId xmlns:a16="http://schemas.microsoft.com/office/drawing/2014/main" id="{84E992C2-5613-BE4B-318B-20D9E71A9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352" y="2912875"/>
              <a:ext cx="2947868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1CB2EC-43EA-99B5-3A4D-9DEEF11D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475781" y="2912875"/>
              <a:ext cx="3969571" cy="2057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81CFB-A533-FE73-A0DB-D9BA971ABAE2}"/>
              </a:ext>
            </a:extLst>
          </p:cNvPr>
          <p:cNvGrpSpPr>
            <a:grpSpLocks noChangeAspect="1"/>
          </p:cNvGrpSpPr>
          <p:nvPr/>
        </p:nvGrpSpPr>
        <p:grpSpPr>
          <a:xfrm>
            <a:off x="87145" y="91021"/>
            <a:ext cx="6149004" cy="1828800"/>
            <a:chOff x="475781" y="433916"/>
            <a:chExt cx="6917630" cy="2057400"/>
          </a:xfrm>
        </p:grpSpPr>
        <p:pic>
          <p:nvPicPr>
            <p:cNvPr id="1042" name="Picture 18" descr="Incoming 8th Grade Current 7th Grade Class Choice | Dixon Middle School">
              <a:extLst>
                <a:ext uri="{FF2B5EF4-FFF2-40B4-BE49-F238E27FC236}">
                  <a16:creationId xmlns:a16="http://schemas.microsoft.com/office/drawing/2014/main" id="{381D4B8A-C926-C7D5-782C-487005E06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544" y="433916"/>
              <a:ext cx="3293867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 reasons to create an 8th grade homeschool transcript - Transcript Maker">
              <a:extLst>
                <a:ext uri="{FF2B5EF4-FFF2-40B4-BE49-F238E27FC236}">
                  <a16:creationId xmlns:a16="http://schemas.microsoft.com/office/drawing/2014/main" id="{44DB3C5B-BAA5-E0A8-71FB-2F18D3050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587" y="433916"/>
              <a:ext cx="301416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8TH GRADE Chalkboard Sign - Etsy">
              <a:extLst>
                <a:ext uri="{FF2B5EF4-FFF2-40B4-BE49-F238E27FC236}">
                  <a16:creationId xmlns:a16="http://schemas.microsoft.com/office/drawing/2014/main" id="{989DCA75-F0DF-504D-25B5-630DC55C1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433916"/>
              <a:ext cx="2367796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50C7EA-33D9-B549-3F28-B2A645992628}"/>
              </a:ext>
            </a:extLst>
          </p:cNvPr>
          <p:cNvGrpSpPr>
            <a:grpSpLocks noChangeAspect="1"/>
          </p:cNvGrpSpPr>
          <p:nvPr/>
        </p:nvGrpSpPr>
        <p:grpSpPr>
          <a:xfrm>
            <a:off x="-290841" y="4594339"/>
            <a:ext cx="6527159" cy="2834640"/>
            <a:chOff x="-364619" y="4367945"/>
            <a:chExt cx="7369372" cy="3200400"/>
          </a:xfrm>
        </p:grpSpPr>
        <p:pic>
          <p:nvPicPr>
            <p:cNvPr id="1036" name="Picture 12" descr="Master of Science in Data Science and Analytics | Georgetown University">
              <a:extLst>
                <a:ext uri="{FF2B5EF4-FFF2-40B4-BE49-F238E27FC236}">
                  <a16:creationId xmlns:a16="http://schemas.microsoft.com/office/drawing/2014/main" id="{116515D7-4439-8667-9038-CD1F0EB65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" y="4491974"/>
              <a:ext cx="6922008" cy="241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Notre Dame Data Science (@DataSciND) / Twitter">
              <a:extLst>
                <a:ext uri="{FF2B5EF4-FFF2-40B4-BE49-F238E27FC236}">
                  <a16:creationId xmlns:a16="http://schemas.microsoft.com/office/drawing/2014/main" id="{D978F907-3D1B-628A-7224-C5BC55D5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619" y="4367945"/>
              <a:ext cx="32004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75D4B907-1424-13E1-25C0-9F83D124D867}"/>
              </a:ext>
            </a:extLst>
          </p:cNvPr>
          <p:cNvSpPr/>
          <p:nvPr/>
        </p:nvSpPr>
        <p:spPr>
          <a:xfrm>
            <a:off x="2543799" y="2080498"/>
            <a:ext cx="1093694" cy="51501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47D01A-8579-2E89-28D1-7E0E65A4E830}"/>
              </a:ext>
            </a:extLst>
          </p:cNvPr>
          <p:cNvSpPr/>
          <p:nvPr/>
        </p:nvSpPr>
        <p:spPr>
          <a:xfrm>
            <a:off x="17929" y="4638784"/>
            <a:ext cx="6282047" cy="229875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CF72B6-D040-A69A-96EF-DFC2458FE7B7}"/>
              </a:ext>
            </a:extLst>
          </p:cNvPr>
          <p:cNvSpPr>
            <a:spLocks noChangeAspect="1"/>
          </p:cNvSpPr>
          <p:nvPr/>
        </p:nvSpPr>
        <p:spPr>
          <a:xfrm>
            <a:off x="9008723" y="1427452"/>
            <a:ext cx="4572000" cy="4572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9530BA-2899-35F3-F493-AE5F1BA81EAC}"/>
              </a:ext>
            </a:extLst>
          </p:cNvPr>
          <p:cNvSpPr>
            <a:spLocks noChangeAspect="1"/>
          </p:cNvSpPr>
          <p:nvPr/>
        </p:nvSpPr>
        <p:spPr>
          <a:xfrm>
            <a:off x="7538546" y="3699438"/>
            <a:ext cx="4572000" cy="4572000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E0C5FD6-B360-BBEB-4C21-7066AEAC6D32}"/>
              </a:ext>
            </a:extLst>
          </p:cNvPr>
          <p:cNvSpPr>
            <a:spLocks noChangeAspect="1"/>
          </p:cNvSpPr>
          <p:nvPr/>
        </p:nvSpPr>
        <p:spPr>
          <a:xfrm>
            <a:off x="10415655" y="3699438"/>
            <a:ext cx="4572000" cy="4572000"/>
          </a:xfrm>
          <a:prstGeom prst="ellipse">
            <a:avLst/>
          </a:prstGeom>
          <a:solidFill>
            <a:schemeClr val="accent5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2A2697-17A6-3137-6997-3347CD047B78}"/>
              </a:ext>
            </a:extLst>
          </p:cNvPr>
          <p:cNvSpPr txBox="1"/>
          <p:nvPr/>
        </p:nvSpPr>
        <p:spPr>
          <a:xfrm>
            <a:off x="9702391" y="2751812"/>
            <a:ext cx="3184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Benchmarking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484014-B2F1-21C3-C309-C812D14F329B}"/>
              </a:ext>
            </a:extLst>
          </p:cNvPr>
          <p:cNvSpPr txBox="1"/>
          <p:nvPr/>
        </p:nvSpPr>
        <p:spPr>
          <a:xfrm>
            <a:off x="7416391" y="5985438"/>
            <a:ext cx="3184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4">
                    <a:lumMod val="75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Open-source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4925E-9FE5-6761-7097-4367FA8A2581}"/>
              </a:ext>
            </a:extLst>
          </p:cNvPr>
          <p:cNvSpPr txBox="1"/>
          <p:nvPr/>
        </p:nvSpPr>
        <p:spPr>
          <a:xfrm>
            <a:off x="11956769" y="5981554"/>
            <a:ext cx="31846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Reproducibility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686216-7F04-1B13-BA79-E13FD03BA32C}"/>
              </a:ext>
            </a:extLst>
          </p:cNvPr>
          <p:cNvSpPr/>
          <p:nvPr/>
        </p:nvSpPr>
        <p:spPr>
          <a:xfrm>
            <a:off x="6463832" y="0"/>
            <a:ext cx="9812305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identifying SOTA automatically, ideally…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E5819-9145-CE9E-32B2-135194C92E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2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6">
            <a:extLst>
              <a:ext uri="{FF2B5EF4-FFF2-40B4-BE49-F238E27FC236}">
                <a16:creationId xmlns:a16="http://schemas.microsoft.com/office/drawing/2014/main" id="{A0E251E6-0BF9-1FE6-72E6-1D08BF977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164" y="1058127"/>
            <a:ext cx="5314277" cy="347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F7D282-C709-0742-F87D-6680FE36A0AE}"/>
              </a:ext>
            </a:extLst>
          </p:cNvPr>
          <p:cNvSpPr txBox="1"/>
          <p:nvPr/>
        </p:nvSpPr>
        <p:spPr>
          <a:xfrm>
            <a:off x="478433" y="4532847"/>
            <a:ext cx="53477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PPDSparse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 Parallel Primal-Dual Sparse Method for Extreme Classification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KDD 2017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D7FF748B-23EA-A509-179E-D4727C353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713" y="1092275"/>
            <a:ext cx="7058024" cy="347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927B82-716D-9AD7-4290-8346CD8686B0}"/>
              </a:ext>
            </a:extLst>
          </p:cNvPr>
          <p:cNvSpPr txBox="1"/>
          <p:nvPr/>
        </p:nvSpPr>
        <p:spPr>
          <a:xfrm>
            <a:off x="7267981" y="4566995"/>
            <a:ext cx="6109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i="1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AnnexML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Approximate Nearest Neighbor Search for Extreme Multi-label</a:t>
            </a:r>
            <a:r>
              <a:rPr lang="zh-CN" altLang="en-US" sz="20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KDD 2017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BE5E6E08-516B-01A1-9F28-42E74E983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3477" y="5431855"/>
            <a:ext cx="9162472" cy="3657600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1" name="Bent-Up Arrow 10">
            <a:extLst>
              <a:ext uri="{FF2B5EF4-FFF2-40B4-BE49-F238E27FC236}">
                <a16:creationId xmlns:a16="http://schemas.microsoft.com/office/drawing/2014/main" id="{C188004E-422B-7035-1CE5-BD494910DE6E}"/>
              </a:ext>
            </a:extLst>
          </p:cNvPr>
          <p:cNvSpPr/>
          <p:nvPr/>
        </p:nvSpPr>
        <p:spPr>
          <a:xfrm rot="5400000">
            <a:off x="1181572" y="5491291"/>
            <a:ext cx="850392" cy="731520"/>
          </a:xfrm>
          <a:prstGeom prst="bentUp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22C7782F-4820-8563-5279-6FF9E8652E06}"/>
              </a:ext>
            </a:extLst>
          </p:cNvPr>
          <p:cNvSpPr>
            <a:spLocks/>
          </p:cNvSpPr>
          <p:nvPr/>
        </p:nvSpPr>
        <p:spPr>
          <a:xfrm rot="5400000" flipV="1">
            <a:off x="11437462" y="5447692"/>
            <a:ext cx="850392" cy="731520"/>
          </a:xfrm>
          <a:prstGeom prst="bentUp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370DD1-3502-D032-8501-DC5C1960E3FF}"/>
              </a:ext>
            </a:extLst>
          </p:cNvPr>
          <p:cNvSpPr txBox="1"/>
          <p:nvPr/>
        </p:nvSpPr>
        <p:spPr>
          <a:xfrm>
            <a:off x="11447074" y="6660490"/>
            <a:ext cx="407301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underlined:</a:t>
            </a:r>
          </a:p>
          <a:p>
            <a:r>
              <a:rPr lang="en-US" sz="28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When the difference of reported scores is bigger than 3.0.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715721-6A3A-2A08-D259-E9C5CD9D52C7}"/>
              </a:ext>
            </a:extLst>
          </p:cNvPr>
          <p:cNvSpPr/>
          <p:nvPr/>
        </p:nvSpPr>
        <p:spPr>
          <a:xfrm>
            <a:off x="-18550" y="0"/>
            <a:ext cx="16294688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Q: “What is the SOTA in extreme (multi-label) classification?”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FAEA8-E13C-A996-BF6D-04957B4B79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84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827FF6-E76E-6A16-CFB8-BEFB90611BF4}"/>
              </a:ext>
            </a:extLst>
          </p:cNvPr>
          <p:cNvSpPr/>
          <p:nvPr/>
        </p:nvSpPr>
        <p:spPr>
          <a:xfrm>
            <a:off x="-18549" y="0"/>
            <a:ext cx="8353658" cy="1424354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Reading Tables like a Data Scientist: Table Template Recognition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38C60-B861-89E4-6A2C-E2CA491EC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88" y="4013433"/>
            <a:ext cx="15553212" cy="48110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A18A55E-DF6F-2FFD-37A9-01611729B8FC}"/>
              </a:ext>
            </a:extLst>
          </p:cNvPr>
          <p:cNvGrpSpPr/>
          <p:nvPr/>
        </p:nvGrpSpPr>
        <p:grpSpPr>
          <a:xfrm>
            <a:off x="8827477" y="35170"/>
            <a:ext cx="7422754" cy="3816271"/>
            <a:chOff x="8827477" y="35170"/>
            <a:chExt cx="7422754" cy="3816271"/>
          </a:xfrm>
        </p:grpSpPr>
        <p:pic>
          <p:nvPicPr>
            <p:cNvPr id="4" name="Content Placeholder 4">
              <a:extLst>
                <a:ext uri="{FF2B5EF4-FFF2-40B4-BE49-F238E27FC236}">
                  <a16:creationId xmlns:a16="http://schemas.microsoft.com/office/drawing/2014/main" id="{E3321046-DF6F-084A-D08D-4250A3F84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827477" y="197162"/>
              <a:ext cx="7422754" cy="3654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58DEACA-E78F-5E9A-399F-00499B21EC6A}"/>
                </a:ext>
              </a:extLst>
            </p:cNvPr>
            <p:cNvSpPr/>
            <p:nvPr/>
          </p:nvSpPr>
          <p:spPr>
            <a:xfrm>
              <a:off x="10144887" y="448314"/>
              <a:ext cx="504031" cy="3403127"/>
            </a:xfrm>
            <a:prstGeom prst="rect">
              <a:avLst/>
            </a:prstGeom>
            <a:solidFill>
              <a:schemeClr val="accent3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35199D-0E1A-DF37-C505-8917C589960C}"/>
                </a:ext>
              </a:extLst>
            </p:cNvPr>
            <p:cNvSpPr/>
            <p:nvPr/>
          </p:nvSpPr>
          <p:spPr>
            <a:xfrm>
              <a:off x="8827477" y="448314"/>
              <a:ext cx="1293903" cy="3403127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F38068-A973-58EC-D82D-04FDE80D0F51}"/>
                </a:ext>
              </a:extLst>
            </p:cNvPr>
            <p:cNvSpPr/>
            <p:nvPr/>
          </p:nvSpPr>
          <p:spPr>
            <a:xfrm>
              <a:off x="10648918" y="35170"/>
              <a:ext cx="4467308" cy="44831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FC3533D-FCB4-C001-C74F-411F413352AB}"/>
              </a:ext>
            </a:extLst>
          </p:cNvPr>
          <p:cNvSpPr txBox="1"/>
          <p:nvPr/>
        </p:nvSpPr>
        <p:spPr>
          <a:xfrm>
            <a:off x="86382" y="3020444"/>
            <a:ext cx="83536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The following eight templates cover 99% of thousands of tables we collected from DM/ML/AI/NLP venues.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C37F7E-1702-9DA4-BEE0-AEED38C74BCB}"/>
              </a:ext>
            </a:extLst>
          </p:cNvPr>
          <p:cNvSpPr txBox="1"/>
          <p:nvPr/>
        </p:nvSpPr>
        <p:spPr>
          <a:xfrm>
            <a:off x="112287" y="1529901"/>
            <a:ext cx="81972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Identifying (dataset, metric, method, score) from</a:t>
            </a:r>
          </a:p>
          <a:p>
            <a:r>
              <a:rPr lang="en-US" altLang="zh-CN" sz="24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single/double row/column indicators and captions.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1B0D37E-6141-9AC4-3690-98AA5DB1D953}"/>
              </a:ext>
            </a:extLst>
          </p:cNvPr>
          <p:cNvSpPr/>
          <p:nvPr/>
        </p:nvSpPr>
        <p:spPr>
          <a:xfrm>
            <a:off x="7948591" y="6440520"/>
            <a:ext cx="3762764" cy="250631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209EE1-D59C-434A-281F-4D210979E67E}"/>
              </a:ext>
            </a:extLst>
          </p:cNvPr>
          <p:cNvCxnSpPr>
            <a:cxnSpLocks/>
          </p:cNvCxnSpPr>
          <p:nvPr/>
        </p:nvCxnSpPr>
        <p:spPr>
          <a:xfrm flipH="1">
            <a:off x="11271738" y="3851441"/>
            <a:ext cx="463124" cy="2589079"/>
          </a:xfrm>
          <a:prstGeom prst="line">
            <a:avLst/>
          </a:prstGeom>
          <a:ln w="381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FF0D5-F5DB-C240-1C3D-2D3E170211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2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613D411A-11AC-FBFC-CDCC-31479CC2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9695" y="351691"/>
            <a:ext cx="8409104" cy="8229600"/>
          </a:xfrm>
          <a:prstGeom prst="rect">
            <a:avLst/>
          </a:prstGeom>
          <a:noFill/>
          <a:ln w="38100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3BE60A-B03F-B601-E90C-02DC98247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43" y="351691"/>
            <a:ext cx="7218950" cy="822960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AC583-B80A-B6CD-4A3F-C88CBC8903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5F4A9-2817-63C1-8E52-A117CB76B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8032" y="1220985"/>
            <a:ext cx="8057498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BF17B1-A461-AA8F-4C7F-10E9B133960D}"/>
              </a:ext>
            </a:extLst>
          </p:cNvPr>
          <p:cNvSpPr txBox="1"/>
          <p:nvPr/>
        </p:nvSpPr>
        <p:spPr>
          <a:xfrm>
            <a:off x="0" y="8713112"/>
            <a:ext cx="8350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https://ojs.aaai.org/index.php/aimagazine/article/view/5304</a:t>
            </a:r>
            <a:endParaRPr lang="en-US" sz="20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3E341-92F1-2BBB-58FB-57A56C1FCD0D}"/>
              </a:ext>
            </a:extLst>
          </p:cNvPr>
          <p:cNvSpPr txBox="1"/>
          <p:nvPr/>
        </p:nvSpPr>
        <p:spPr>
          <a:xfrm>
            <a:off x="0" y="8313002"/>
            <a:ext cx="159855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Clark, Peter, et al. “From ‘F’</a:t>
            </a:r>
            <a:r>
              <a:rPr lang="zh-CN" alt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‘A’</a:t>
            </a:r>
            <a:r>
              <a:rPr lang="zh-CN" alt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NY regents science exams: An overview of the aristo project." AI Magazine 41.4 (2020): 39-53.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BEE6B-F608-4953-95CE-0E68DCF38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58" y="2105485"/>
            <a:ext cx="3886200" cy="5029200"/>
          </a:xfrm>
          <a:prstGeom prst="rect">
            <a:avLst/>
          </a:prstGeom>
          <a:ln w="19050">
            <a:solidFill>
              <a:schemeClr val="tx1">
                <a:lumMod val="50000"/>
              </a:schemeClr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A70990-960C-EFDC-F788-1D1535B52181}"/>
              </a:ext>
            </a:extLst>
          </p:cNvPr>
          <p:cNvSpPr/>
          <p:nvPr/>
        </p:nvSpPr>
        <p:spPr>
          <a:xfrm>
            <a:off x="-18550" y="0"/>
            <a:ext cx="16294688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Aharoni" panose="02010803020104030203" pitchFamily="2" charset="-79"/>
                <a:ea typeface="Helvetica Neue" panose="02000503000000020004" pitchFamily="2" charset="0"/>
                <a:cs typeface="Aharoni" panose="02010803020104030203" pitchFamily="2" charset="-79"/>
              </a:rPr>
              <a:t>Aristo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at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Aharoni" panose="02010803020104030203" pitchFamily="2" charset="-79"/>
                <a:ea typeface="Helvetica Neue" panose="02000503000000020004" pitchFamily="2" charset="0"/>
                <a:cs typeface="Aharoni" panose="02010803020104030203" pitchFamily="2" charset="-79"/>
              </a:rPr>
              <a:t>Allen</a:t>
            </a:r>
            <a:r>
              <a:rPr lang="zh-CN" altLang="en-US" sz="3600" b="1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Aharoni" panose="02010803020104030203" pitchFamily="2" charset="-79"/>
                <a:ea typeface="Helvetica Neue" panose="02000503000000020004" pitchFamily="2" charset="0"/>
                <a:cs typeface="Aharoni" panose="02010803020104030203" pitchFamily="2" charset="-79"/>
              </a:rPr>
              <a:t>AI</a:t>
            </a:r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Machines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that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school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science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exams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36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D4E95750-75DE-95B7-3BE8-B946AB4BA7A1}"/>
              </a:ext>
            </a:extLst>
          </p:cNvPr>
          <p:cNvSpPr/>
          <p:nvPr/>
        </p:nvSpPr>
        <p:spPr>
          <a:xfrm>
            <a:off x="1462504" y="5345254"/>
            <a:ext cx="5943600" cy="2820839"/>
          </a:xfrm>
          <a:prstGeom prst="foldedCorner">
            <a:avLst>
              <a:gd name="adj" fmla="val 6982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How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particles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in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a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block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of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iron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affected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when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block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is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melted?</a:t>
            </a:r>
          </a:p>
          <a:p>
            <a:pPr marL="457200" indent="-457200">
              <a:buAutoNum type="alphaUcParenBoth"/>
            </a:pP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particles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gain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mass.</a:t>
            </a:r>
          </a:p>
          <a:p>
            <a:pPr marL="457200" indent="-457200">
              <a:buAutoNum type="alphaUcParenBoth"/>
            </a:pP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particles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contain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less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energy.</a:t>
            </a:r>
          </a:p>
          <a:p>
            <a:pPr marL="457200" indent="-457200">
              <a:buAutoNum type="alphaUcParenBoth"/>
            </a:pPr>
            <a:r>
              <a:rPr lang="en-US" altLang="zh-CN" sz="2500" b="1" dirty="0">
                <a:solidFill>
                  <a:srgbClr val="00B050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b="1" dirty="0">
                <a:solidFill>
                  <a:srgbClr val="00B05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00B050"/>
                </a:solidFill>
                <a:latin typeface="Helvetica Neue"/>
                <a:cs typeface="Helvetica Neue"/>
              </a:rPr>
              <a:t>particles</a:t>
            </a:r>
            <a:r>
              <a:rPr lang="zh-CN" altLang="en-US" sz="2500" b="1" dirty="0">
                <a:solidFill>
                  <a:srgbClr val="00B05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00B050"/>
                </a:solidFill>
                <a:latin typeface="Helvetica Neue"/>
                <a:cs typeface="Helvetica Neue"/>
              </a:rPr>
              <a:t>move</a:t>
            </a:r>
            <a:r>
              <a:rPr lang="zh-CN" altLang="en-US" sz="2500" b="1" dirty="0">
                <a:solidFill>
                  <a:srgbClr val="00B05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00B050"/>
                </a:solidFill>
                <a:latin typeface="Helvetica Neue"/>
                <a:cs typeface="Helvetica Neue"/>
              </a:rPr>
              <a:t>more</a:t>
            </a:r>
            <a:r>
              <a:rPr lang="zh-CN" altLang="en-US" sz="2500" b="1" dirty="0">
                <a:solidFill>
                  <a:srgbClr val="00B05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00B050"/>
                </a:solidFill>
                <a:latin typeface="Helvetica Neue"/>
                <a:cs typeface="Helvetica Neue"/>
              </a:rPr>
              <a:t>rapidly.</a:t>
            </a:r>
          </a:p>
          <a:p>
            <a:pPr marL="457200" indent="-457200">
              <a:buAutoNum type="alphaUcParenBoth"/>
            </a:pP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particles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increase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in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volume.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F0EF88-0888-AB93-8D07-645AE711A038}"/>
              </a:ext>
            </a:extLst>
          </p:cNvPr>
          <p:cNvGrpSpPr/>
          <p:nvPr/>
        </p:nvGrpSpPr>
        <p:grpSpPr>
          <a:xfrm>
            <a:off x="1635061" y="1220985"/>
            <a:ext cx="6090249" cy="3986556"/>
            <a:chOff x="1635061" y="1220985"/>
            <a:chExt cx="6090249" cy="398655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1E9B629-D948-23F6-8ACA-987E3DCB4249}"/>
                </a:ext>
              </a:extLst>
            </p:cNvPr>
            <p:cNvSpPr txBox="1"/>
            <p:nvPr/>
          </p:nvSpPr>
          <p:spPr>
            <a:xfrm>
              <a:off x="4434304" y="1372265"/>
              <a:ext cx="181331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TEXT</a:t>
              </a:r>
              <a:r>
                <a:rPr lang="zh-CN" altLang="en-US" sz="28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In</a:t>
              </a:r>
            </a:p>
            <a:p>
              <a:r>
                <a:rPr lang="en-US" altLang="zh-CN" sz="28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TEXT</a:t>
              </a:r>
              <a:r>
                <a:rPr lang="zh-CN" altLang="en-US" sz="28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Out</a:t>
              </a:r>
              <a:endParaRPr lang="en-US" sz="28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80437D1-0918-BF6B-A15C-AD325F6C7ADC}"/>
                </a:ext>
              </a:extLst>
            </p:cNvPr>
            <p:cNvSpPr/>
            <p:nvPr/>
          </p:nvSpPr>
          <p:spPr>
            <a:xfrm>
              <a:off x="1635061" y="1220985"/>
              <a:ext cx="6090249" cy="3977360"/>
            </a:xfrm>
            <a:prstGeom prst="roundRect">
              <a:avLst>
                <a:gd name="adj" fmla="val 7992"/>
              </a:avLst>
            </a:prstGeom>
            <a:solidFill>
              <a:schemeClr val="bg1"/>
            </a:solidFill>
            <a:ln w="28575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AB9A217-7344-E1D6-25B1-91324CAF26C7}"/>
                </a:ext>
              </a:extLst>
            </p:cNvPr>
            <p:cNvSpPr txBox="1"/>
            <p:nvPr/>
          </p:nvSpPr>
          <p:spPr>
            <a:xfrm>
              <a:off x="1862413" y="2634439"/>
              <a:ext cx="214773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GPT-2</a:t>
              </a:r>
              <a:endPara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84D6C2E-6C7A-C731-7AC4-0E4E292C8CF3}"/>
                </a:ext>
              </a:extLst>
            </p:cNvPr>
            <p:cNvSpPr txBox="1"/>
            <p:nvPr/>
          </p:nvSpPr>
          <p:spPr>
            <a:xfrm>
              <a:off x="3226936" y="2803716"/>
              <a:ext cx="14532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accent3">
                      <a:lumMod val="5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GPT-3</a:t>
              </a:r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2EA7B2-0E9F-D001-7F6E-7F83C56E54C8}"/>
                </a:ext>
              </a:extLst>
            </p:cNvPr>
            <p:cNvSpPr txBox="1"/>
            <p:nvPr/>
          </p:nvSpPr>
          <p:spPr>
            <a:xfrm>
              <a:off x="3757837" y="1785071"/>
              <a:ext cx="114671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800" b="1" dirty="0">
                  <a:solidFill>
                    <a:srgbClr val="C00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T-5</a:t>
              </a:r>
              <a:endParaRPr lang="en-US" sz="4800" dirty="0">
                <a:solidFill>
                  <a:srgbClr val="C0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FE6A55-EF2C-1FC9-45A7-B6F7A1A51F43}"/>
                </a:ext>
              </a:extLst>
            </p:cNvPr>
            <p:cNvSpPr txBox="1"/>
            <p:nvPr/>
          </p:nvSpPr>
          <p:spPr>
            <a:xfrm>
              <a:off x="2063270" y="3540675"/>
              <a:ext cx="14532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accent4">
                      <a:lumMod val="7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BART</a:t>
              </a:r>
              <a:endParaRPr lang="en-US" sz="3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436AA7-CB7D-0977-F1C9-4C83EC69ED1E}"/>
                </a:ext>
              </a:extLst>
            </p:cNvPr>
            <p:cNvSpPr txBox="1"/>
            <p:nvPr/>
          </p:nvSpPr>
          <p:spPr>
            <a:xfrm>
              <a:off x="2119930" y="1612684"/>
              <a:ext cx="143518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LLMs</a:t>
              </a:r>
              <a:endPara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BC71E6-6106-B399-0AD6-F6A37D57282E}"/>
                </a:ext>
              </a:extLst>
            </p:cNvPr>
            <p:cNvSpPr txBox="1"/>
            <p:nvPr/>
          </p:nvSpPr>
          <p:spPr>
            <a:xfrm>
              <a:off x="5023508" y="2113827"/>
              <a:ext cx="18133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 err="1">
                  <a:solidFill>
                    <a:schemeClr val="accent6">
                      <a:lumMod val="7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RoBERTa</a:t>
              </a:r>
              <a:endParaRPr lang="en-US" sz="28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5CA75E-3284-632F-EA2F-20AF36257599}"/>
                </a:ext>
              </a:extLst>
            </p:cNvPr>
            <p:cNvSpPr txBox="1"/>
            <p:nvPr/>
          </p:nvSpPr>
          <p:spPr>
            <a:xfrm>
              <a:off x="5252736" y="1447569"/>
              <a:ext cx="24725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Transformer</a:t>
              </a:r>
              <a:endPara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BDA611-2487-55DB-E215-EF4A238698FB}"/>
                </a:ext>
              </a:extLst>
            </p:cNvPr>
            <p:cNvSpPr txBox="1"/>
            <p:nvPr/>
          </p:nvSpPr>
          <p:spPr>
            <a:xfrm>
              <a:off x="1962126" y="4471863"/>
              <a:ext cx="14532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BERT</a:t>
              </a:r>
              <a:endPara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4C3049-AD58-AA24-AABD-33C977C4AF91}"/>
                </a:ext>
              </a:extLst>
            </p:cNvPr>
            <p:cNvSpPr txBox="1"/>
            <p:nvPr/>
          </p:nvSpPr>
          <p:spPr>
            <a:xfrm>
              <a:off x="4081055" y="3630543"/>
              <a:ext cx="181331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 err="1">
                  <a:solidFill>
                    <a:schemeClr val="accent3">
                      <a:lumMod val="7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DistillBERT</a:t>
              </a:r>
              <a:endParaRPr lang="en-US" sz="240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9D3751-F3D2-C4B8-D051-B46237BBEE92}"/>
                </a:ext>
              </a:extLst>
            </p:cNvPr>
            <p:cNvSpPr txBox="1"/>
            <p:nvPr/>
          </p:nvSpPr>
          <p:spPr>
            <a:xfrm>
              <a:off x="5023508" y="2923124"/>
              <a:ext cx="145324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1" dirty="0" err="1">
                  <a:solidFill>
                    <a:schemeClr val="accent5">
                      <a:lumMod val="7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SciBERT</a:t>
              </a:r>
              <a:endParaRPr lang="en-US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6A48259-4D98-29EE-9D82-F39A99C41A67}"/>
                </a:ext>
              </a:extLst>
            </p:cNvPr>
            <p:cNvSpPr txBox="1"/>
            <p:nvPr/>
          </p:nvSpPr>
          <p:spPr>
            <a:xfrm>
              <a:off x="5476112" y="4198281"/>
              <a:ext cx="214773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800" b="1" dirty="0">
                  <a:solidFill>
                    <a:srgbClr val="C00000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TEXT</a:t>
              </a:r>
              <a:r>
                <a:rPr lang="zh-CN" altLang="en-US" sz="2800" dirty="0">
                  <a:solidFill>
                    <a:schemeClr val="accent6">
                      <a:lumMod val="50000"/>
                    </a:schemeClr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 </a:t>
              </a:r>
              <a:r>
                <a:rPr lang="en-US" altLang="zh-CN" sz="2800" dirty="0">
                  <a:solidFill>
                    <a:schemeClr val="accent6">
                      <a:lumMod val="50000"/>
                    </a:schemeClr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in</a:t>
              </a:r>
            </a:p>
            <a:p>
              <a:pPr algn="r"/>
              <a:r>
                <a:rPr lang="en-US" altLang="zh-CN" sz="2800" b="1" dirty="0">
                  <a:solidFill>
                    <a:srgbClr val="C00000"/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TEXT</a:t>
              </a:r>
              <a:r>
                <a:rPr lang="zh-CN" altLang="en-US" sz="2800" dirty="0">
                  <a:solidFill>
                    <a:schemeClr val="accent6">
                      <a:lumMod val="50000"/>
                    </a:schemeClr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 </a:t>
              </a:r>
              <a:r>
                <a:rPr lang="en-US" altLang="zh-CN" sz="2800" dirty="0">
                  <a:solidFill>
                    <a:schemeClr val="accent6">
                      <a:lumMod val="50000"/>
                    </a:schemeClr>
                  </a:solidFill>
                  <a:latin typeface="Lucida Grande" panose="020B0600040502020204" pitchFamily="34" charset="0"/>
                  <a:cs typeface="Lucida Grande" panose="020B0600040502020204" pitchFamily="34" charset="0"/>
                </a:rPr>
                <a:t>out</a:t>
              </a:r>
              <a:endParaRPr lang="en-US" sz="2800" dirty="0">
                <a:solidFill>
                  <a:schemeClr val="accent6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4F63C8A-C7F8-2B39-E6BD-B0F96C3F71C8}"/>
                </a:ext>
              </a:extLst>
            </p:cNvPr>
            <p:cNvCxnSpPr>
              <a:cxnSpLocks/>
              <a:endCxn id="19" idx="3"/>
            </p:cNvCxnSpPr>
            <p:nvPr/>
          </p:nvCxnSpPr>
          <p:spPr>
            <a:xfrm flipV="1">
              <a:off x="4332757" y="3209665"/>
              <a:ext cx="3392553" cy="1997876"/>
            </a:xfrm>
            <a:prstGeom prst="line">
              <a:avLst/>
            </a:prstGeom>
            <a:ln w="19050" cmpd="sng">
              <a:solidFill>
                <a:schemeClr val="tx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29E2F76-B71F-9B83-97A8-05BB1536186B}"/>
                </a:ext>
              </a:extLst>
            </p:cNvPr>
            <p:cNvSpPr txBox="1"/>
            <p:nvPr/>
          </p:nvSpPr>
          <p:spPr>
            <a:xfrm>
              <a:off x="6539517" y="2634439"/>
              <a:ext cx="111255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600" b="1" dirty="0">
                  <a:solidFill>
                    <a:srgbClr val="FFC00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175B</a:t>
              </a:r>
              <a:endParaRPr lang="en-US" sz="3600" dirty="0">
                <a:solidFill>
                  <a:srgbClr val="FFC0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3657E88-437B-98D9-517C-3F711CA59BDC}"/>
                </a:ext>
              </a:extLst>
            </p:cNvPr>
            <p:cNvSpPr txBox="1"/>
            <p:nvPr/>
          </p:nvSpPr>
          <p:spPr>
            <a:xfrm>
              <a:off x="3322358" y="4337962"/>
              <a:ext cx="197925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2,048</a:t>
              </a:r>
              <a:r>
                <a:rPr lang="zh-CN" altLang="en-US" sz="2800" b="1" dirty="0">
                  <a:solidFill>
                    <a:schemeClr val="accent6">
                      <a:lumMod val="7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 </a:t>
              </a:r>
              <a:r>
                <a:rPr lang="en-US" altLang="zh-CN" sz="2800" b="1" dirty="0">
                  <a:solidFill>
                    <a:schemeClr val="accent6">
                      <a:lumMod val="7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A100</a:t>
              </a:r>
              <a:endParaRPr lang="en-US" sz="28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7F5AC-B433-7E67-7DEF-D9E5D0DA88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5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">
            <a:extLst>
              <a:ext uri="{FF2B5EF4-FFF2-40B4-BE49-F238E27FC236}">
                <a16:creationId xmlns:a16="http://schemas.microsoft.com/office/drawing/2014/main" id="{FA3A3E34-6793-8773-616F-206BA2A79845}"/>
              </a:ext>
            </a:extLst>
          </p:cNvPr>
          <p:cNvSpPr/>
          <p:nvPr/>
        </p:nvSpPr>
        <p:spPr>
          <a:xfrm rot="21213680">
            <a:off x="126216" y="266517"/>
            <a:ext cx="5826375" cy="2578767"/>
          </a:xfrm>
          <a:prstGeom prst="foldedCorner">
            <a:avLst>
              <a:gd name="adj" fmla="val 6982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many </a:t>
            </a:r>
            <a:r>
              <a:rPr lang="en-US" altLang="zh-CN" sz="2500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methods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were used for the </a:t>
            </a:r>
            <a:r>
              <a:rPr lang="en-US" altLang="zh-CN" sz="2500" dirty="0" err="1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Epinions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dataset?</a:t>
            </a:r>
          </a:p>
          <a:p>
            <a:b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Answer: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u="sng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36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“</a:t>
            </a:r>
            <a:r>
              <a:rPr lang="en-US" altLang="zh-CN" sz="2500" dirty="0" err="1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UserMean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”, “</a:t>
            </a:r>
            <a:r>
              <a:rPr lang="en-US" altLang="zh-CN" sz="2500" dirty="0" err="1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ItemMean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”, “Trust”, “NMF”, “SVD”, “TCF”, “PMF”, “</a:t>
            </a:r>
            <a:r>
              <a:rPr lang="en-US" altLang="zh-CN" sz="2500" dirty="0" err="1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SoRec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”, “RSTE” …</a:t>
            </a:r>
          </a:p>
        </p:txBody>
      </p:sp>
      <p:sp>
        <p:nvSpPr>
          <p:cNvPr id="3" name="Folded Corner 2">
            <a:extLst>
              <a:ext uri="{FF2B5EF4-FFF2-40B4-BE49-F238E27FC236}">
                <a16:creationId xmlns:a16="http://schemas.microsoft.com/office/drawing/2014/main" id="{139289D4-BFF3-FA17-8960-1C64FD587C9C}"/>
              </a:ext>
            </a:extLst>
          </p:cNvPr>
          <p:cNvSpPr/>
          <p:nvPr/>
        </p:nvSpPr>
        <p:spPr>
          <a:xfrm rot="21355623">
            <a:off x="179477" y="2871638"/>
            <a:ext cx="5826375" cy="2261475"/>
          </a:xfrm>
          <a:prstGeom prst="foldedCorner">
            <a:avLst>
              <a:gd name="adj" fmla="val 6982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many </a:t>
            </a:r>
            <a:r>
              <a:rPr lang="en-US" altLang="zh-CN" sz="2500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metrics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were used for </a:t>
            </a:r>
            <a:r>
              <a:rPr lang="en-US" altLang="zh-CN" sz="2500" dirty="0" err="1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Epinions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  <a:p>
            <a:b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Answer: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u="sng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7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“F1 score”, “Precision”, “Recall”, “MAE”, “RMSE” …</a:t>
            </a:r>
          </a:p>
        </p:txBody>
      </p:sp>
      <p:sp>
        <p:nvSpPr>
          <p:cNvPr id="4" name="Folded Corner 3">
            <a:extLst>
              <a:ext uri="{FF2B5EF4-FFF2-40B4-BE49-F238E27FC236}">
                <a16:creationId xmlns:a16="http://schemas.microsoft.com/office/drawing/2014/main" id="{EE5DFF02-73C2-9671-FCED-FE7C82C3A154}"/>
              </a:ext>
            </a:extLst>
          </p:cNvPr>
          <p:cNvSpPr/>
          <p:nvPr/>
        </p:nvSpPr>
        <p:spPr>
          <a:xfrm rot="152890">
            <a:off x="153913" y="5337628"/>
            <a:ext cx="5826375" cy="2261475"/>
          </a:xfrm>
          <a:prstGeom prst="foldedCorner">
            <a:avLst>
              <a:gd name="adj" fmla="val 6982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What are the </a:t>
            </a:r>
            <a:r>
              <a:rPr lang="en-US" altLang="zh-CN" sz="2500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top 3 methods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on </a:t>
            </a:r>
            <a:r>
              <a:rPr lang="en-US" altLang="zh-CN" sz="2500" dirty="0" err="1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Epinions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in terms of </a:t>
            </a:r>
            <a:r>
              <a:rPr lang="en-US" altLang="zh-CN" sz="2500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RMSE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?</a:t>
            </a:r>
          </a:p>
          <a:p>
            <a:b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</a:b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Answer: </a:t>
            </a:r>
            <a:r>
              <a:rPr lang="en-US" altLang="zh-CN" sz="2500" b="1" u="sng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“SR2pcc” (1.0954), “SR2vss” (1.0958), “SR1pcc” (1.1013)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.</a:t>
            </a:r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F8D97B6E-5F18-B771-3B17-A3A1500D01B6}"/>
              </a:ext>
            </a:extLst>
          </p:cNvPr>
          <p:cNvSpPr/>
          <p:nvPr/>
        </p:nvSpPr>
        <p:spPr>
          <a:xfrm rot="571414">
            <a:off x="10325716" y="409718"/>
            <a:ext cx="5826375" cy="2261475"/>
          </a:xfrm>
          <a:prstGeom prst="foldedCorner">
            <a:avLst>
              <a:gd name="adj" fmla="val 6982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What are the </a:t>
            </a:r>
            <a:r>
              <a:rPr lang="en-US" altLang="zh-CN" sz="2500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top 3 methods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on Amazon in terms of </a:t>
            </a:r>
            <a:r>
              <a:rPr lang="en-US" altLang="zh-CN" sz="2500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F1 score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?</a:t>
            </a:r>
          </a:p>
          <a:p>
            <a:b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</a:b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Answer: </a:t>
            </a:r>
            <a:r>
              <a:rPr lang="en-US" altLang="zh-CN" sz="2500" b="1" u="sng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“LEMON” (0.953), “LEMON-auto” (0.91), “LC” (0.815)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.</a:t>
            </a:r>
          </a:p>
        </p:txBody>
      </p:sp>
      <p:sp>
        <p:nvSpPr>
          <p:cNvPr id="6" name="Folded Corner 5">
            <a:extLst>
              <a:ext uri="{FF2B5EF4-FFF2-40B4-BE49-F238E27FC236}">
                <a16:creationId xmlns:a16="http://schemas.microsoft.com/office/drawing/2014/main" id="{57F11DDD-F0AD-DCD7-AF9C-BF602482892F}"/>
              </a:ext>
            </a:extLst>
          </p:cNvPr>
          <p:cNvSpPr/>
          <p:nvPr/>
        </p:nvSpPr>
        <p:spPr>
          <a:xfrm rot="257704">
            <a:off x="7583492" y="2361092"/>
            <a:ext cx="5826375" cy="2261475"/>
          </a:xfrm>
          <a:prstGeom prst="foldedCorner">
            <a:avLst>
              <a:gd name="adj" fmla="val 6982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Can you find </a:t>
            </a:r>
            <a:r>
              <a:rPr lang="en-US" altLang="zh-CN" sz="2500" i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conflicting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reported scores?</a:t>
            </a:r>
          </a:p>
          <a:p>
            <a:b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</a:b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Answer: </a:t>
            </a:r>
            <a:r>
              <a:rPr lang="en-US" altLang="zh-CN" sz="2500" b="1" u="sng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Yes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.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185F455-5E52-724E-39BD-1C8BABB50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16314" y="3934393"/>
            <a:ext cx="5938967" cy="2370797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D12821-9BDD-3491-3C7D-155F04B96A34}"/>
              </a:ext>
            </a:extLst>
          </p:cNvPr>
          <p:cNvSpPr/>
          <p:nvPr/>
        </p:nvSpPr>
        <p:spPr>
          <a:xfrm>
            <a:off x="6440980" y="0"/>
            <a:ext cx="932949" cy="6331419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99A699-99DD-44EB-0AB7-FB30B20C6E5A}"/>
              </a:ext>
            </a:extLst>
          </p:cNvPr>
          <p:cNvSpPr txBox="1"/>
          <p:nvPr/>
        </p:nvSpPr>
        <p:spPr>
          <a:xfrm>
            <a:off x="6078807" y="6331419"/>
            <a:ext cx="10114731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Tablepedia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Automating PDF Table Reading in an Experimental Evidence Exploration and Analytic System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 Conference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Evidence Extraction in Data Science with Hybrid Table Features and Ensemble Learning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 Conference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TCN: Table Convolutional Network for Web Table Interpretation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Web Conference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E177F08-8B41-1AF7-78C2-C5653EF954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7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E967BFD-5B3F-A735-99D0-C99A11BEE9B9}"/>
              </a:ext>
            </a:extLst>
          </p:cNvPr>
          <p:cNvSpPr/>
          <p:nvPr/>
        </p:nvSpPr>
        <p:spPr>
          <a:xfrm>
            <a:off x="6472797" y="5622651"/>
            <a:ext cx="9527630" cy="2792930"/>
          </a:xfrm>
          <a:prstGeom prst="rect">
            <a:avLst/>
          </a:prstGeom>
          <a:solidFill>
            <a:schemeClr val="tx1">
              <a:lumMod val="50000"/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0847EA1-EAF9-924C-481A-5528F53AAC26}"/>
              </a:ext>
            </a:extLst>
          </p:cNvPr>
          <p:cNvGrpSpPr>
            <a:grpSpLocks noChangeAspect="1"/>
          </p:cNvGrpSpPr>
          <p:nvPr/>
        </p:nvGrpSpPr>
        <p:grpSpPr>
          <a:xfrm>
            <a:off x="105396" y="6955469"/>
            <a:ext cx="6176651" cy="2057400"/>
            <a:chOff x="475781" y="7397845"/>
            <a:chExt cx="6176653" cy="2057400"/>
          </a:xfrm>
        </p:grpSpPr>
        <p:pic>
          <p:nvPicPr>
            <p:cNvPr id="1030" name="Picture 6" descr="Notre Dame Biology | Notre Dame IN">
              <a:extLst>
                <a:ext uri="{FF2B5EF4-FFF2-40B4-BE49-F238E27FC236}">
                  <a16:creationId xmlns:a16="http://schemas.microsoft.com/office/drawing/2014/main" id="{5FC18567-4930-4309-EF29-B3E1BD7B7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7397845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partment of Biological Sciences // University of Notre Dame">
              <a:extLst>
                <a:ext uri="{FF2B5EF4-FFF2-40B4-BE49-F238E27FC236}">
                  <a16:creationId xmlns:a16="http://schemas.microsoft.com/office/drawing/2014/main" id="{6B9E1772-EB99-06FB-1CB8-4CEBD457E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181" y="7397845"/>
              <a:ext cx="411925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9649A-F4D0-4C0A-7577-FE3E89C3EEF4}"/>
              </a:ext>
            </a:extLst>
          </p:cNvPr>
          <p:cNvGrpSpPr>
            <a:grpSpLocks noChangeAspect="1"/>
          </p:cNvGrpSpPr>
          <p:nvPr/>
        </p:nvGrpSpPr>
        <p:grpSpPr>
          <a:xfrm>
            <a:off x="87314" y="2756194"/>
            <a:ext cx="6148835" cy="1828800"/>
            <a:chOff x="475781" y="2912875"/>
            <a:chExt cx="6917439" cy="2057400"/>
          </a:xfrm>
        </p:grpSpPr>
        <p:pic>
          <p:nvPicPr>
            <p:cNvPr id="1026" name="Picture 2" descr="Gender-balanced teams produce more innovative, impactful scientific  research | MSUToday | Michigan State University">
              <a:extLst>
                <a:ext uri="{FF2B5EF4-FFF2-40B4-BE49-F238E27FC236}">
                  <a16:creationId xmlns:a16="http://schemas.microsoft.com/office/drawing/2014/main" id="{84E992C2-5613-BE4B-318B-20D9E71A9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352" y="2912875"/>
              <a:ext cx="2947868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1CB2EC-43EA-99B5-3A4D-9DEEF11D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475781" y="2912875"/>
              <a:ext cx="3969571" cy="2057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81CFB-A533-FE73-A0DB-D9BA971ABAE2}"/>
              </a:ext>
            </a:extLst>
          </p:cNvPr>
          <p:cNvGrpSpPr>
            <a:grpSpLocks noChangeAspect="1"/>
          </p:cNvGrpSpPr>
          <p:nvPr/>
        </p:nvGrpSpPr>
        <p:grpSpPr>
          <a:xfrm>
            <a:off x="87145" y="91021"/>
            <a:ext cx="6149004" cy="1828800"/>
            <a:chOff x="475781" y="433916"/>
            <a:chExt cx="6917630" cy="2057400"/>
          </a:xfrm>
        </p:grpSpPr>
        <p:pic>
          <p:nvPicPr>
            <p:cNvPr id="1042" name="Picture 18" descr="Incoming 8th Grade Current 7th Grade Class Choice | Dixon Middle School">
              <a:extLst>
                <a:ext uri="{FF2B5EF4-FFF2-40B4-BE49-F238E27FC236}">
                  <a16:creationId xmlns:a16="http://schemas.microsoft.com/office/drawing/2014/main" id="{381D4B8A-C926-C7D5-782C-487005E06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544" y="433916"/>
              <a:ext cx="3293867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 reasons to create an 8th grade homeschool transcript - Transcript Maker">
              <a:extLst>
                <a:ext uri="{FF2B5EF4-FFF2-40B4-BE49-F238E27FC236}">
                  <a16:creationId xmlns:a16="http://schemas.microsoft.com/office/drawing/2014/main" id="{44DB3C5B-BAA5-E0A8-71FB-2F18D3050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587" y="433916"/>
              <a:ext cx="301416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8TH GRADE Chalkboard Sign - Etsy">
              <a:extLst>
                <a:ext uri="{FF2B5EF4-FFF2-40B4-BE49-F238E27FC236}">
                  <a16:creationId xmlns:a16="http://schemas.microsoft.com/office/drawing/2014/main" id="{989DCA75-F0DF-504D-25B5-630DC55C1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433916"/>
              <a:ext cx="2367796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50C7EA-33D9-B549-3F28-B2A645992628}"/>
              </a:ext>
            </a:extLst>
          </p:cNvPr>
          <p:cNvGrpSpPr>
            <a:grpSpLocks noChangeAspect="1"/>
          </p:cNvGrpSpPr>
          <p:nvPr/>
        </p:nvGrpSpPr>
        <p:grpSpPr>
          <a:xfrm>
            <a:off x="-290841" y="4594339"/>
            <a:ext cx="6527159" cy="2834640"/>
            <a:chOff x="-364619" y="4367945"/>
            <a:chExt cx="7369372" cy="3200400"/>
          </a:xfrm>
        </p:grpSpPr>
        <p:pic>
          <p:nvPicPr>
            <p:cNvPr id="1036" name="Picture 12" descr="Master of Science in Data Science and Analytics | Georgetown University">
              <a:extLst>
                <a:ext uri="{FF2B5EF4-FFF2-40B4-BE49-F238E27FC236}">
                  <a16:creationId xmlns:a16="http://schemas.microsoft.com/office/drawing/2014/main" id="{116515D7-4439-8667-9038-CD1F0EB65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" y="4491974"/>
              <a:ext cx="6922008" cy="241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Notre Dame Data Science (@DataSciND) / Twitter">
              <a:extLst>
                <a:ext uri="{FF2B5EF4-FFF2-40B4-BE49-F238E27FC236}">
                  <a16:creationId xmlns:a16="http://schemas.microsoft.com/office/drawing/2014/main" id="{D978F907-3D1B-628A-7224-C5BC55D5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619" y="4367945"/>
              <a:ext cx="32004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75D4B907-1424-13E1-25C0-9F83D124D867}"/>
              </a:ext>
            </a:extLst>
          </p:cNvPr>
          <p:cNvSpPr/>
          <p:nvPr/>
        </p:nvSpPr>
        <p:spPr>
          <a:xfrm>
            <a:off x="2543799" y="2080498"/>
            <a:ext cx="1093694" cy="51501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47D01A-8579-2E89-28D1-7E0E65A4E830}"/>
              </a:ext>
            </a:extLst>
          </p:cNvPr>
          <p:cNvSpPr/>
          <p:nvPr/>
        </p:nvSpPr>
        <p:spPr>
          <a:xfrm>
            <a:off x="17929" y="4638784"/>
            <a:ext cx="6282047" cy="2298756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4" name="Folded Corner 13">
            <a:extLst>
              <a:ext uri="{FF2B5EF4-FFF2-40B4-BE49-F238E27FC236}">
                <a16:creationId xmlns:a16="http://schemas.microsoft.com/office/drawing/2014/main" id="{28EFE890-FE08-1082-A607-4ABAA49FE414}"/>
              </a:ext>
            </a:extLst>
          </p:cNvPr>
          <p:cNvSpPr/>
          <p:nvPr/>
        </p:nvSpPr>
        <p:spPr>
          <a:xfrm>
            <a:off x="6463833" y="105176"/>
            <a:ext cx="9554523" cy="1093728"/>
          </a:xfrm>
          <a:prstGeom prst="foldedCorner">
            <a:avLst>
              <a:gd name="adj" fmla="val 6982"/>
            </a:avLst>
          </a:prstGeom>
          <a:solidFill>
            <a:schemeClr val="bg1"/>
          </a:solidFill>
          <a:ln w="19050"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zh-CN" altLang="en-US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are</a:t>
            </a:r>
            <a:r>
              <a:rPr lang="zh-CN" altLang="en-US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limitations</a:t>
            </a:r>
            <a:r>
              <a:rPr lang="zh-CN" altLang="en-US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SOTA?</a:t>
            </a:r>
            <a:b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Answer: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_________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2CB7C6-F8C1-A4B3-CF18-99F6BEA15A65}"/>
              </a:ext>
            </a:extLst>
          </p:cNvPr>
          <p:cNvSpPr/>
          <p:nvPr/>
        </p:nvSpPr>
        <p:spPr>
          <a:xfrm>
            <a:off x="6463833" y="1455483"/>
            <a:ext cx="3210519" cy="2532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Factorization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</a:rPr>
              <a:t>T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ricks for LSTM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</a:rPr>
              <a:t>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etwork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Oleksii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Kuchaiev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Boris Ginsburg</a:t>
            </a:r>
          </a:p>
          <a:p>
            <a:pPr algn="ctr"/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(2017)</a:t>
            </a:r>
          </a:p>
          <a:p>
            <a:pPr algn="r"/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[21]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D58A5A-98AC-5211-5DB0-0784EAC8BAB4}"/>
              </a:ext>
            </a:extLst>
          </p:cNvPr>
          <p:cNvSpPr/>
          <p:nvPr/>
        </p:nvSpPr>
        <p:spPr>
          <a:xfrm>
            <a:off x="9828484" y="1454237"/>
            <a:ext cx="6189872" cy="2532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Outrageously large neural networks: The sparsely-gated mixture-of-experts layer 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Noam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Azalia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Mirhoseini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Krzysztof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Maziarz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Andy Davis, Quoc Le,</a:t>
            </a:r>
          </a:p>
          <a:p>
            <a:pPr algn="ctr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Geoffrey Hinton, Jeff Dean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(2017)</a:t>
            </a:r>
          </a:p>
          <a:p>
            <a:pPr algn="r"/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[32]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CBEC3C-B00D-A783-439B-1B49E7668BE4}"/>
              </a:ext>
            </a:extLst>
          </p:cNvPr>
          <p:cNvSpPr txBox="1"/>
          <p:nvPr/>
        </p:nvSpPr>
        <p:spPr>
          <a:xfrm>
            <a:off x="6441995" y="5499394"/>
            <a:ext cx="963091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Recurrent models typically factor computation along the symbol positions of the input and output sequences. …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 work has achieved significant improvements in computational efficiency through factorization tricks </a:t>
            </a:r>
            <a:r>
              <a:rPr lang="en-US" altLang="zh-C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[21]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conditional computation </a:t>
            </a:r>
            <a:r>
              <a:rPr lang="en-US" altLang="zh-C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[32]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while also improving model performance in case of the latter.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fundamental constraint of sequential computation,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remains.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F947B3-9581-EF31-6971-C0EFA67A48C9}"/>
              </a:ext>
            </a:extLst>
          </p:cNvPr>
          <p:cNvSpPr/>
          <p:nvPr/>
        </p:nvSpPr>
        <p:spPr>
          <a:xfrm>
            <a:off x="6463833" y="8482916"/>
            <a:ext cx="9587238" cy="529953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02B1EA-CFF1-8B3F-4CBD-13CC6858736B}"/>
              </a:ext>
            </a:extLst>
          </p:cNvPr>
          <p:cNvSpPr/>
          <p:nvPr/>
        </p:nvSpPr>
        <p:spPr>
          <a:xfrm>
            <a:off x="13078798" y="7933429"/>
            <a:ext cx="2972273" cy="529953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FAC5DB-2C54-3040-5AF0-A9C375A8AD65}"/>
              </a:ext>
            </a:extLst>
          </p:cNvPr>
          <p:cNvSpPr/>
          <p:nvPr/>
        </p:nvSpPr>
        <p:spPr>
          <a:xfrm>
            <a:off x="6463833" y="4140102"/>
            <a:ext cx="9536594" cy="12660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</a:rPr>
              <a:t>Attention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</a:rPr>
              <a:t>is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</a:rPr>
              <a:t>All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</a:rPr>
              <a:t>You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</a:rPr>
              <a:t>Need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</a:rPr>
              <a:t>(“Transformer”)</a:t>
            </a:r>
            <a:endParaRPr lang="en-US" sz="2400" b="1" dirty="0">
              <a:solidFill>
                <a:schemeClr val="tx1">
                  <a:lumMod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Ashish Vaswani, Noam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Niki Parmar, Jakob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Uszkoreit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Llion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Jones, Aidan N Gomez,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Łukasz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Kaiser,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Illia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Polosukhin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(2017)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52C0A00-4560-8754-FC64-63C9329CFFB6}"/>
              </a:ext>
            </a:extLst>
          </p:cNvPr>
          <p:cNvSpPr>
            <a:spLocks noChangeAspect="1"/>
          </p:cNvSpPr>
          <p:nvPr/>
        </p:nvSpPr>
        <p:spPr>
          <a:xfrm>
            <a:off x="6518338" y="3581695"/>
            <a:ext cx="365760" cy="36576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B9BAE87-828C-6FCD-1134-F39210179E85}"/>
              </a:ext>
            </a:extLst>
          </p:cNvPr>
          <p:cNvSpPr>
            <a:spLocks noChangeAspect="1"/>
          </p:cNvSpPr>
          <p:nvPr/>
        </p:nvSpPr>
        <p:spPr>
          <a:xfrm>
            <a:off x="9902036" y="3582942"/>
            <a:ext cx="365760" cy="36576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2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F4FB4B3-91F5-0B93-50EA-D1BD4DC86F70}"/>
              </a:ext>
            </a:extLst>
          </p:cNvPr>
          <p:cNvSpPr>
            <a:spLocks noChangeAspect="1"/>
          </p:cNvSpPr>
          <p:nvPr/>
        </p:nvSpPr>
        <p:spPr>
          <a:xfrm>
            <a:off x="15603320" y="6297563"/>
            <a:ext cx="365760" cy="36576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3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1008DC1-FBE2-7546-BA3C-6951B853BE3F}"/>
              </a:ext>
            </a:extLst>
          </p:cNvPr>
          <p:cNvCxnSpPr>
            <a:cxnSpLocks/>
          </p:cNvCxnSpPr>
          <p:nvPr/>
        </p:nvCxnSpPr>
        <p:spPr>
          <a:xfrm>
            <a:off x="6884098" y="4140102"/>
            <a:ext cx="2536993" cy="4275479"/>
          </a:xfrm>
          <a:prstGeom prst="line">
            <a:avLst/>
          </a:prstGeom>
          <a:ln w="38100" cmpd="sng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F97AA83-509F-8876-A835-0DC7CA63FE14}"/>
              </a:ext>
            </a:extLst>
          </p:cNvPr>
          <p:cNvCxnSpPr>
            <a:cxnSpLocks/>
            <a:stCxn id="35" idx="4"/>
          </p:cNvCxnSpPr>
          <p:nvPr/>
        </p:nvCxnSpPr>
        <p:spPr>
          <a:xfrm flipH="1">
            <a:off x="10021441" y="3948702"/>
            <a:ext cx="63475" cy="4466879"/>
          </a:xfrm>
          <a:prstGeom prst="line">
            <a:avLst/>
          </a:prstGeom>
          <a:ln w="38100" cmpd="sng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5FD45A-5007-905C-6DDE-3F6957FE98BA}"/>
              </a:ext>
            </a:extLst>
          </p:cNvPr>
          <p:cNvCxnSpPr>
            <a:cxnSpLocks/>
          </p:cNvCxnSpPr>
          <p:nvPr/>
        </p:nvCxnSpPr>
        <p:spPr>
          <a:xfrm flipH="1">
            <a:off x="14491855" y="6663323"/>
            <a:ext cx="1111465" cy="1026440"/>
          </a:xfrm>
          <a:prstGeom prst="line">
            <a:avLst/>
          </a:prstGeom>
          <a:ln w="38100" cmpd="sng">
            <a:solidFill>
              <a:schemeClr val="accent1"/>
            </a:solidFill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C6409-03CD-BB3E-A16D-90D298F646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7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8" grpId="0" animBg="1"/>
      <p:bldP spid="21" grpId="0" animBg="1"/>
      <p:bldP spid="34" grpId="0" animBg="1"/>
      <p:bldP spid="35" grpId="0" animBg="1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433A7A-B2C1-3A62-F0D4-64BF872F1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2" y="1924244"/>
            <a:ext cx="16077144" cy="50292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40F0FA8-3701-79FE-A263-A755929A3C3C}"/>
              </a:ext>
            </a:extLst>
          </p:cNvPr>
          <p:cNvSpPr>
            <a:spLocks noChangeAspect="1"/>
          </p:cNvSpPr>
          <p:nvPr/>
        </p:nvSpPr>
        <p:spPr>
          <a:xfrm>
            <a:off x="3031198" y="7757032"/>
            <a:ext cx="365760" cy="36576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1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C248AF-4F48-CCC2-96B6-616F85B59171}"/>
              </a:ext>
            </a:extLst>
          </p:cNvPr>
          <p:cNvSpPr>
            <a:spLocks noChangeAspect="1"/>
          </p:cNvSpPr>
          <p:nvPr/>
        </p:nvSpPr>
        <p:spPr>
          <a:xfrm>
            <a:off x="3467704" y="7757032"/>
            <a:ext cx="365760" cy="36576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2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24FBB0-40A9-A495-6877-7095233D568F}"/>
              </a:ext>
            </a:extLst>
          </p:cNvPr>
          <p:cNvSpPr>
            <a:spLocks noChangeAspect="1"/>
          </p:cNvSpPr>
          <p:nvPr/>
        </p:nvSpPr>
        <p:spPr>
          <a:xfrm>
            <a:off x="7174485" y="7757032"/>
            <a:ext cx="365760" cy="365760"/>
          </a:xfrm>
          <a:prstGeom prst="ellipse">
            <a:avLst/>
          </a:prstGeom>
          <a:solidFill>
            <a:schemeClr val="tx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3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205215-57F8-44CB-532B-61D5E3FB87CD}"/>
              </a:ext>
            </a:extLst>
          </p:cNvPr>
          <p:cNvSpPr txBox="1"/>
          <p:nvPr/>
        </p:nvSpPr>
        <p:spPr>
          <a:xfrm>
            <a:off x="312188" y="7654721"/>
            <a:ext cx="8130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Cited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papers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      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,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their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summary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FA6833-2043-8BCE-C9B9-3E9D510BD28E}"/>
              </a:ext>
            </a:extLst>
          </p:cNvPr>
          <p:cNvSpPr txBox="1"/>
          <p:nvPr/>
        </p:nvSpPr>
        <p:spPr>
          <a:xfrm>
            <a:off x="9012864" y="7647524"/>
            <a:ext cx="58152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“However”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sentences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(comparative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arguments)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F6028-9C49-DB3E-BE52-36220D32B150}"/>
              </a:ext>
            </a:extLst>
          </p:cNvPr>
          <p:cNvSpPr txBox="1"/>
          <p:nvPr/>
        </p:nvSpPr>
        <p:spPr>
          <a:xfrm>
            <a:off x="312188" y="1199142"/>
            <a:ext cx="81304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BERT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then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2d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t-SNE</a:t>
            </a:r>
            <a:r>
              <a:rPr lang="zh-CN" altLang="en-US" sz="3200" b="1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b="1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embedding</a:t>
            </a:r>
            <a:endParaRPr lang="en-US" dirty="0">
              <a:solidFill>
                <a:schemeClr val="accent5">
                  <a:lumMod val="75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A3ECC-2C19-BE20-33DB-53DAF565C45D}"/>
              </a:ext>
            </a:extLst>
          </p:cNvPr>
          <p:cNvSpPr/>
          <p:nvPr/>
        </p:nvSpPr>
        <p:spPr>
          <a:xfrm>
            <a:off x="-18550" y="0"/>
            <a:ext cx="16294688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Topic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Spaces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Gap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between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</a:t>
            </a:r>
            <a:endParaRPr lang="en-US" sz="4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7FB02-776B-31B8-CF93-2D68EBCE4409}"/>
              </a:ext>
            </a:extLst>
          </p:cNvPr>
          <p:cNvSpPr txBox="1"/>
          <p:nvPr/>
        </p:nvSpPr>
        <p:spPr>
          <a:xfrm>
            <a:off x="312188" y="7126442"/>
            <a:ext cx="58152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Input: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3761D1-73E0-CBC1-AF54-3C3B04197E31}"/>
              </a:ext>
            </a:extLst>
          </p:cNvPr>
          <p:cNvSpPr txBox="1"/>
          <p:nvPr/>
        </p:nvSpPr>
        <p:spPr>
          <a:xfrm>
            <a:off x="9012864" y="7126442"/>
            <a:ext cx="58152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Output: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9270B4-3594-AF51-2A06-B04D1BE46E9C}"/>
              </a:ext>
            </a:extLst>
          </p:cNvPr>
          <p:cNvSpPr/>
          <p:nvPr/>
        </p:nvSpPr>
        <p:spPr>
          <a:xfrm>
            <a:off x="9210572" y="8219503"/>
            <a:ext cx="4665504" cy="529953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43DA16-FDE0-7440-1C81-4E130BE2FC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5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C03DE8-3DBA-3E94-891C-EADE0DEEA935}"/>
              </a:ext>
            </a:extLst>
          </p:cNvPr>
          <p:cNvSpPr/>
          <p:nvPr/>
        </p:nvSpPr>
        <p:spPr>
          <a:xfrm>
            <a:off x="-18550" y="0"/>
            <a:ext cx="16294688" cy="1655805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comparison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topic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hard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</a:t>
            </a:r>
          </a:p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important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argument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generation.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4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8146D6D-BE91-4192-BE73-B2A0F5C3701A}"/>
              </a:ext>
            </a:extLst>
          </p:cNvPr>
          <p:cNvSpPr>
            <a:spLocks noChangeAspect="1"/>
          </p:cNvSpPr>
          <p:nvPr/>
        </p:nvSpPr>
        <p:spPr>
          <a:xfrm>
            <a:off x="842982" y="3845120"/>
            <a:ext cx="3998140" cy="1097280"/>
          </a:xfrm>
          <a:prstGeom prst="roundRect">
            <a:avLst>
              <a:gd name="adj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Helvetica Neue"/>
                <a:cs typeface="Helvetica Neue"/>
              </a:rPr>
              <a:t>Language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B39CF-220C-D008-B04D-7FE119F239B4}"/>
              </a:ext>
            </a:extLst>
          </p:cNvPr>
          <p:cNvSpPr txBox="1"/>
          <p:nvPr/>
        </p:nvSpPr>
        <p:spPr>
          <a:xfrm>
            <a:off x="352153" y="1865191"/>
            <a:ext cx="176862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Cited</a:t>
            </a:r>
          </a:p>
          <a:p>
            <a:pPr algn="ctr"/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papers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33154C-8771-BA6D-9970-398C88E68850}"/>
              </a:ext>
            </a:extLst>
          </p:cNvPr>
          <p:cNvSpPr txBox="1"/>
          <p:nvPr/>
        </p:nvSpPr>
        <p:spPr>
          <a:xfrm>
            <a:off x="416344" y="5796845"/>
            <a:ext cx="4851417" cy="606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Comparative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argument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41E72-B623-CDA1-602A-5E11F957EAD9}"/>
              </a:ext>
            </a:extLst>
          </p:cNvPr>
          <p:cNvSpPr txBox="1"/>
          <p:nvPr/>
        </p:nvSpPr>
        <p:spPr>
          <a:xfrm>
            <a:off x="2120778" y="2357634"/>
            <a:ext cx="21146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Summary</a:t>
            </a:r>
            <a:endParaRPr lang="en-US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22DA8B-28C3-0E29-3611-976CB2CD4D18}"/>
              </a:ext>
            </a:extLst>
          </p:cNvPr>
          <p:cNvCxnSpPr>
            <a:cxnSpLocks/>
          </p:cNvCxnSpPr>
          <p:nvPr/>
        </p:nvCxnSpPr>
        <p:spPr>
          <a:xfrm>
            <a:off x="2722606" y="3060882"/>
            <a:ext cx="0" cy="665764"/>
          </a:xfrm>
          <a:prstGeom prst="straightConnector1">
            <a:avLst/>
          </a:prstGeom>
          <a:ln w="3810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341B96-4B68-0D25-2BBB-FA1133030D75}"/>
              </a:ext>
            </a:extLst>
          </p:cNvPr>
          <p:cNvCxnSpPr>
            <a:cxnSpLocks/>
          </p:cNvCxnSpPr>
          <p:nvPr/>
        </p:nvCxnSpPr>
        <p:spPr>
          <a:xfrm>
            <a:off x="1491049" y="3060882"/>
            <a:ext cx="0" cy="665764"/>
          </a:xfrm>
          <a:prstGeom prst="straightConnector1">
            <a:avLst/>
          </a:prstGeom>
          <a:ln w="3810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AD3556-376F-CFFB-9472-79EB1ACF052E}"/>
              </a:ext>
            </a:extLst>
          </p:cNvPr>
          <p:cNvCxnSpPr>
            <a:cxnSpLocks/>
          </p:cNvCxnSpPr>
          <p:nvPr/>
        </p:nvCxnSpPr>
        <p:spPr>
          <a:xfrm>
            <a:off x="2722606" y="5131081"/>
            <a:ext cx="0" cy="665764"/>
          </a:xfrm>
          <a:prstGeom prst="straightConnector1">
            <a:avLst/>
          </a:prstGeom>
          <a:ln w="3810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9D0795DF-F364-928C-4E9B-64CC6F181A15}"/>
              </a:ext>
            </a:extLst>
          </p:cNvPr>
          <p:cNvCxnSpPr>
            <a:cxnSpLocks/>
            <a:stCxn id="40" idx="2"/>
            <a:endCxn id="34" idx="0"/>
          </p:cNvCxnSpPr>
          <p:nvPr/>
        </p:nvCxnSpPr>
        <p:spPr>
          <a:xfrm rot="5400000">
            <a:off x="4825791" y="2237940"/>
            <a:ext cx="754750" cy="2216777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4606FB92-2FB5-2CAA-4E3B-E0BFFB3DC025}"/>
              </a:ext>
            </a:extLst>
          </p:cNvPr>
          <p:cNvSpPr/>
          <p:nvPr/>
        </p:nvSpPr>
        <p:spPr>
          <a:xfrm>
            <a:off x="3954162" y="3723703"/>
            <a:ext cx="281229" cy="109728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25DF3B-8CB8-A99B-166A-50A79A777194}"/>
              </a:ext>
            </a:extLst>
          </p:cNvPr>
          <p:cNvSpPr txBox="1"/>
          <p:nvPr/>
        </p:nvSpPr>
        <p:spPr>
          <a:xfrm>
            <a:off x="4235391" y="2362163"/>
            <a:ext cx="4152326" cy="6067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Comparison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topic</a:t>
            </a:r>
            <a:endParaRPr lang="en-US" sz="3200" dirty="0"/>
          </a:p>
        </p:txBody>
      </p:sp>
      <p:graphicFrame>
        <p:nvGraphicFramePr>
          <p:cNvPr id="46" name="Table 46">
            <a:extLst>
              <a:ext uri="{FF2B5EF4-FFF2-40B4-BE49-F238E27FC236}">
                <a16:creationId xmlns:a16="http://schemas.microsoft.com/office/drawing/2014/main" id="{A47ECD71-8F7A-B889-39F3-6261AA9EE9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238137"/>
              </p:ext>
            </p:extLst>
          </p:nvPr>
        </p:nvGraphicFramePr>
        <p:xfrm>
          <a:off x="5673062" y="3986913"/>
          <a:ext cx="10168182" cy="2316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7755">
                  <a:extLst>
                    <a:ext uri="{9D8B030D-6E8A-4147-A177-3AD203B41FA5}">
                      <a16:colId xmlns:a16="http://schemas.microsoft.com/office/drawing/2014/main" val="1577660593"/>
                    </a:ext>
                  </a:extLst>
                </a:gridCol>
                <a:gridCol w="1628319">
                  <a:extLst>
                    <a:ext uri="{9D8B030D-6E8A-4147-A177-3AD203B41FA5}">
                      <a16:colId xmlns:a16="http://schemas.microsoft.com/office/drawing/2014/main" val="3067217049"/>
                    </a:ext>
                  </a:extLst>
                </a:gridCol>
                <a:gridCol w="1285103">
                  <a:extLst>
                    <a:ext uri="{9D8B030D-6E8A-4147-A177-3AD203B41FA5}">
                      <a16:colId xmlns:a16="http://schemas.microsoft.com/office/drawing/2014/main" val="1187354661"/>
                    </a:ext>
                  </a:extLst>
                </a:gridCol>
                <a:gridCol w="1458097">
                  <a:extLst>
                    <a:ext uri="{9D8B030D-6E8A-4147-A177-3AD203B41FA5}">
                      <a16:colId xmlns:a16="http://schemas.microsoft.com/office/drawing/2014/main" val="3900685539"/>
                    </a:ext>
                  </a:extLst>
                </a:gridCol>
                <a:gridCol w="1507524">
                  <a:extLst>
                    <a:ext uri="{9D8B030D-6E8A-4147-A177-3AD203B41FA5}">
                      <a16:colId xmlns:a16="http://schemas.microsoft.com/office/drawing/2014/main" val="3611414243"/>
                    </a:ext>
                  </a:extLst>
                </a:gridCol>
                <a:gridCol w="1551384">
                  <a:extLst>
                    <a:ext uri="{9D8B030D-6E8A-4147-A177-3AD203B41FA5}">
                      <a16:colId xmlns:a16="http://schemas.microsoft.com/office/drawing/2014/main" val="2608028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B-2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B-4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R-2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R-L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MTR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51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No</a:t>
                      </a:r>
                      <a:r>
                        <a:rPr lang="zh-CN" altLang="en-US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 </a:t>
                      </a:r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topic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14.27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5.56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10.66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27.96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12.68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183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+Predicted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14.81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6.11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11.67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28.30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12.77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82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+Annotated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16.19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6.75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12.75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30.18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latin typeface="Lucida Grande" panose="020B0600040502020204" pitchFamily="34" charset="0"/>
                          <a:cs typeface="Lucida Grande" panose="020B0600040502020204" pitchFamily="34" charset="0"/>
                        </a:rPr>
                        <a:t>13.91</a:t>
                      </a:r>
                      <a:endParaRPr lang="en-US" sz="3200" dirty="0">
                        <a:latin typeface="Lucida Grande" panose="020B0600040502020204" pitchFamily="34" charset="0"/>
                        <a:cs typeface="Lucida Grande" panose="020B06000405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84514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6C03C88F-6CE6-E430-3086-2479080D4590}"/>
              </a:ext>
            </a:extLst>
          </p:cNvPr>
          <p:cNvSpPr txBox="1"/>
          <p:nvPr/>
        </p:nvSpPr>
        <p:spPr>
          <a:xfrm>
            <a:off x="5203166" y="8149263"/>
            <a:ext cx="8669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Future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work: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Reasoning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comparison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topics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6F5C0E5-EC22-7DD0-AB03-DBD4AF38B0D8}"/>
              </a:ext>
            </a:extLst>
          </p:cNvPr>
          <p:cNvSpPr>
            <a:spLocks noChangeAspect="1"/>
          </p:cNvSpPr>
          <p:nvPr/>
        </p:nvSpPr>
        <p:spPr>
          <a:xfrm>
            <a:off x="6174394" y="7060516"/>
            <a:ext cx="274320" cy="2743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33DA640-3E19-98CE-6874-57DB551F02E1}"/>
              </a:ext>
            </a:extLst>
          </p:cNvPr>
          <p:cNvSpPr>
            <a:spLocks noChangeAspect="1"/>
          </p:cNvSpPr>
          <p:nvPr/>
        </p:nvSpPr>
        <p:spPr>
          <a:xfrm>
            <a:off x="7357700" y="7060516"/>
            <a:ext cx="274320" cy="2743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BA4A8AE-0492-B677-B0F7-9FDA8CF0DB5A}"/>
              </a:ext>
            </a:extLst>
          </p:cNvPr>
          <p:cNvSpPr>
            <a:spLocks noChangeAspect="1"/>
          </p:cNvSpPr>
          <p:nvPr/>
        </p:nvSpPr>
        <p:spPr>
          <a:xfrm>
            <a:off x="14948867" y="7060516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26484-FB18-8A32-94B3-3A6CB21D4AC0}"/>
              </a:ext>
            </a:extLst>
          </p:cNvPr>
          <p:cNvCxnSpPr>
            <a:cxnSpLocks/>
            <a:stCxn id="48" idx="6"/>
            <a:endCxn id="49" idx="2"/>
          </p:cNvCxnSpPr>
          <p:nvPr/>
        </p:nvCxnSpPr>
        <p:spPr>
          <a:xfrm>
            <a:off x="6448714" y="7197676"/>
            <a:ext cx="908986" cy="0"/>
          </a:xfrm>
          <a:prstGeom prst="line">
            <a:avLst/>
          </a:prstGeom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838FED-53BC-03E2-7915-7171CE6F8A9B}"/>
              </a:ext>
            </a:extLst>
          </p:cNvPr>
          <p:cNvCxnSpPr>
            <a:cxnSpLocks/>
            <a:stCxn id="49" idx="6"/>
            <a:endCxn id="50" idx="2"/>
          </p:cNvCxnSpPr>
          <p:nvPr/>
        </p:nvCxnSpPr>
        <p:spPr>
          <a:xfrm>
            <a:off x="7632020" y="7197676"/>
            <a:ext cx="7316847" cy="0"/>
          </a:xfrm>
          <a:prstGeom prst="line">
            <a:avLst/>
          </a:prstGeom>
          <a:ln w="38100" cmpd="sng">
            <a:solidFill>
              <a:schemeClr val="tx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DC0D89B-47AE-623C-F904-2D7EFD6ACD24}"/>
              </a:ext>
            </a:extLst>
          </p:cNvPr>
          <p:cNvSpPr txBox="1"/>
          <p:nvPr/>
        </p:nvSpPr>
        <p:spPr>
          <a:xfrm>
            <a:off x="5203166" y="7340465"/>
            <a:ext cx="1815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No</a:t>
            </a:r>
            <a:r>
              <a:rPr lang="zh-CN" alt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topic</a:t>
            </a:r>
            <a:endParaRPr lang="en-US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00E8F7-6A5D-A1C0-EF33-6B128DCE468F}"/>
              </a:ext>
            </a:extLst>
          </p:cNvPr>
          <p:cNvSpPr txBox="1"/>
          <p:nvPr/>
        </p:nvSpPr>
        <p:spPr>
          <a:xfrm>
            <a:off x="7018638" y="7340465"/>
            <a:ext cx="22442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+Predicted</a:t>
            </a:r>
            <a:endParaRPr lang="en-US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FA9EF1-9D46-0C96-7066-E21966687D4D}"/>
              </a:ext>
            </a:extLst>
          </p:cNvPr>
          <p:cNvSpPr txBox="1"/>
          <p:nvPr/>
        </p:nvSpPr>
        <p:spPr>
          <a:xfrm>
            <a:off x="13597026" y="7340465"/>
            <a:ext cx="26605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+Annotated</a:t>
            </a:r>
            <a:endParaRPr lang="en-US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1CCEC6-9F56-C2B7-AAC1-F4CED6A11AEB}"/>
              </a:ext>
            </a:extLst>
          </p:cNvPr>
          <p:cNvSpPr txBox="1"/>
          <p:nvPr/>
        </p:nvSpPr>
        <p:spPr>
          <a:xfrm>
            <a:off x="5857686" y="6531667"/>
            <a:ext cx="9077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0</a:t>
            </a:r>
            <a:endParaRPr lang="en-US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ED6C7E-404C-A855-F904-9D7D4563B341}"/>
              </a:ext>
            </a:extLst>
          </p:cNvPr>
          <p:cNvSpPr txBox="1"/>
          <p:nvPr/>
        </p:nvSpPr>
        <p:spPr>
          <a:xfrm>
            <a:off x="14434333" y="6531667"/>
            <a:ext cx="14069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100%</a:t>
            </a:r>
            <a:endParaRPr lang="en-US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E2DAABD-8BAE-F474-EC8D-192CD27DC6C9}"/>
              </a:ext>
            </a:extLst>
          </p:cNvPr>
          <p:cNvSpPr txBox="1"/>
          <p:nvPr/>
        </p:nvSpPr>
        <p:spPr>
          <a:xfrm>
            <a:off x="7357700" y="6513328"/>
            <a:ext cx="56631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7%</a:t>
            </a:r>
            <a:r>
              <a:rPr lang="zh-CN" alt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(MTR),</a:t>
            </a:r>
            <a:r>
              <a:rPr lang="zh-CN" alt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15%</a:t>
            </a:r>
            <a:r>
              <a:rPr lang="zh-CN" alt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(R-L),</a:t>
            </a:r>
            <a:r>
              <a:rPr lang="zh-CN" alt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28%</a:t>
            </a:r>
            <a:r>
              <a:rPr lang="zh-CN" altLang="en-US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latin typeface="Lucida Grande" panose="020B0600040502020204" pitchFamily="34" charset="0"/>
                <a:cs typeface="Lucida Grande" panose="020B0600040502020204" pitchFamily="34" charset="0"/>
              </a:rPr>
              <a:t>(B-2)</a:t>
            </a:r>
            <a:endParaRPr lang="en-US" sz="2800" dirty="0"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22606A-47F6-7CA7-93CC-6180E57F244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66C16A-17D5-FD76-C373-A301A6632BAD}"/>
              </a:ext>
            </a:extLst>
          </p:cNvPr>
          <p:cNvSpPr txBox="1"/>
          <p:nvPr/>
        </p:nvSpPr>
        <p:spPr>
          <a:xfrm>
            <a:off x="114395" y="6894124"/>
            <a:ext cx="470348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Scientific Comparative Argument Generation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 Intelligence Workshop (DI)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SIGKDD</a:t>
            </a: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</a:p>
        </p:txBody>
      </p:sp>
    </p:spTree>
    <p:extLst>
      <p:ext uri="{BB962C8B-B14F-4D97-AF65-F5344CB8AC3E}">
        <p14:creationId xmlns:p14="http://schemas.microsoft.com/office/powerpoint/2010/main" val="360078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0847EA1-EAF9-924C-481A-5528F53AAC26}"/>
              </a:ext>
            </a:extLst>
          </p:cNvPr>
          <p:cNvGrpSpPr>
            <a:grpSpLocks noChangeAspect="1"/>
          </p:cNvGrpSpPr>
          <p:nvPr/>
        </p:nvGrpSpPr>
        <p:grpSpPr>
          <a:xfrm>
            <a:off x="105396" y="6955469"/>
            <a:ext cx="6176651" cy="2057400"/>
            <a:chOff x="475781" y="7397845"/>
            <a:chExt cx="6176653" cy="2057400"/>
          </a:xfrm>
        </p:grpSpPr>
        <p:pic>
          <p:nvPicPr>
            <p:cNvPr id="1030" name="Picture 6" descr="Notre Dame Biology | Notre Dame IN">
              <a:extLst>
                <a:ext uri="{FF2B5EF4-FFF2-40B4-BE49-F238E27FC236}">
                  <a16:creationId xmlns:a16="http://schemas.microsoft.com/office/drawing/2014/main" id="{5FC18567-4930-4309-EF29-B3E1BD7B7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7397845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partment of Biological Sciences // University of Notre Dame">
              <a:extLst>
                <a:ext uri="{FF2B5EF4-FFF2-40B4-BE49-F238E27FC236}">
                  <a16:creationId xmlns:a16="http://schemas.microsoft.com/office/drawing/2014/main" id="{6B9E1772-EB99-06FB-1CB8-4CEBD457E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181" y="7397845"/>
              <a:ext cx="411925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9649A-F4D0-4C0A-7577-FE3E89C3EEF4}"/>
              </a:ext>
            </a:extLst>
          </p:cNvPr>
          <p:cNvGrpSpPr>
            <a:grpSpLocks noChangeAspect="1"/>
          </p:cNvGrpSpPr>
          <p:nvPr/>
        </p:nvGrpSpPr>
        <p:grpSpPr>
          <a:xfrm>
            <a:off x="87314" y="2756194"/>
            <a:ext cx="6148835" cy="1828800"/>
            <a:chOff x="475781" y="2912875"/>
            <a:chExt cx="6917439" cy="2057400"/>
          </a:xfrm>
        </p:grpSpPr>
        <p:pic>
          <p:nvPicPr>
            <p:cNvPr id="1026" name="Picture 2" descr="Gender-balanced teams produce more innovative, impactful scientific  research | MSUToday | Michigan State University">
              <a:extLst>
                <a:ext uri="{FF2B5EF4-FFF2-40B4-BE49-F238E27FC236}">
                  <a16:creationId xmlns:a16="http://schemas.microsoft.com/office/drawing/2014/main" id="{84E992C2-5613-BE4B-318B-20D9E71A9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352" y="2912875"/>
              <a:ext cx="2947868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1CB2EC-43EA-99B5-3A4D-9DEEF11D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475781" y="2912875"/>
              <a:ext cx="3969571" cy="2057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81CFB-A533-FE73-A0DB-D9BA971ABAE2}"/>
              </a:ext>
            </a:extLst>
          </p:cNvPr>
          <p:cNvGrpSpPr>
            <a:grpSpLocks noChangeAspect="1"/>
          </p:cNvGrpSpPr>
          <p:nvPr/>
        </p:nvGrpSpPr>
        <p:grpSpPr>
          <a:xfrm>
            <a:off x="87145" y="91021"/>
            <a:ext cx="6149004" cy="1828800"/>
            <a:chOff x="475781" y="433916"/>
            <a:chExt cx="6917630" cy="2057400"/>
          </a:xfrm>
        </p:grpSpPr>
        <p:pic>
          <p:nvPicPr>
            <p:cNvPr id="1042" name="Picture 18" descr="Incoming 8th Grade Current 7th Grade Class Choice | Dixon Middle School">
              <a:extLst>
                <a:ext uri="{FF2B5EF4-FFF2-40B4-BE49-F238E27FC236}">
                  <a16:creationId xmlns:a16="http://schemas.microsoft.com/office/drawing/2014/main" id="{381D4B8A-C926-C7D5-782C-487005E06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544" y="433916"/>
              <a:ext cx="3293867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 reasons to create an 8th grade homeschool transcript - Transcript Maker">
              <a:extLst>
                <a:ext uri="{FF2B5EF4-FFF2-40B4-BE49-F238E27FC236}">
                  <a16:creationId xmlns:a16="http://schemas.microsoft.com/office/drawing/2014/main" id="{44DB3C5B-BAA5-E0A8-71FB-2F18D3050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587" y="433916"/>
              <a:ext cx="301416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8TH GRADE Chalkboard Sign - Etsy">
              <a:extLst>
                <a:ext uri="{FF2B5EF4-FFF2-40B4-BE49-F238E27FC236}">
                  <a16:creationId xmlns:a16="http://schemas.microsoft.com/office/drawing/2014/main" id="{989DCA75-F0DF-504D-25B5-630DC55C1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433916"/>
              <a:ext cx="2367796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50C7EA-33D9-B549-3F28-B2A645992628}"/>
              </a:ext>
            </a:extLst>
          </p:cNvPr>
          <p:cNvGrpSpPr>
            <a:grpSpLocks noChangeAspect="1"/>
          </p:cNvGrpSpPr>
          <p:nvPr/>
        </p:nvGrpSpPr>
        <p:grpSpPr>
          <a:xfrm>
            <a:off x="-290841" y="4594339"/>
            <a:ext cx="6527159" cy="2834640"/>
            <a:chOff x="-364619" y="4367945"/>
            <a:chExt cx="7369372" cy="3200400"/>
          </a:xfrm>
        </p:grpSpPr>
        <p:pic>
          <p:nvPicPr>
            <p:cNvPr id="1036" name="Picture 12" descr="Master of Science in Data Science and Analytics | Georgetown University">
              <a:extLst>
                <a:ext uri="{FF2B5EF4-FFF2-40B4-BE49-F238E27FC236}">
                  <a16:creationId xmlns:a16="http://schemas.microsoft.com/office/drawing/2014/main" id="{116515D7-4439-8667-9038-CD1F0EB65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" y="4491974"/>
              <a:ext cx="6922008" cy="241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Notre Dame Data Science (@DataSciND) / Twitter">
              <a:extLst>
                <a:ext uri="{FF2B5EF4-FFF2-40B4-BE49-F238E27FC236}">
                  <a16:creationId xmlns:a16="http://schemas.microsoft.com/office/drawing/2014/main" id="{D978F907-3D1B-628A-7224-C5BC55D5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619" y="4367945"/>
              <a:ext cx="32004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75D4B907-1424-13E1-25C0-9F83D124D867}"/>
              </a:ext>
            </a:extLst>
          </p:cNvPr>
          <p:cNvSpPr/>
          <p:nvPr/>
        </p:nvSpPr>
        <p:spPr>
          <a:xfrm>
            <a:off x="2543799" y="2080498"/>
            <a:ext cx="1093694" cy="51501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0425FD-3D91-EB2B-2695-BDFAD5F1542D}"/>
              </a:ext>
            </a:extLst>
          </p:cNvPr>
          <p:cNvSpPr/>
          <p:nvPr/>
        </p:nvSpPr>
        <p:spPr>
          <a:xfrm>
            <a:off x="17929" y="6915806"/>
            <a:ext cx="6282047" cy="215510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170726A6-AE81-646D-14F6-F9A75816F99F}"/>
              </a:ext>
            </a:extLst>
          </p:cNvPr>
          <p:cNvGrpSpPr>
            <a:grpSpLocks noChangeAspect="1"/>
          </p:cNvGrpSpPr>
          <p:nvPr/>
        </p:nvGrpSpPr>
        <p:grpSpPr>
          <a:xfrm>
            <a:off x="6608746" y="457200"/>
            <a:ext cx="9648619" cy="7880413"/>
            <a:chOff x="8505065" y="444815"/>
            <a:chExt cx="7504481" cy="6129209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A01F6D44-CB80-2F9E-88BA-4147632DC587}"/>
                </a:ext>
              </a:extLst>
            </p:cNvPr>
            <p:cNvSpPr/>
            <p:nvPr/>
          </p:nvSpPr>
          <p:spPr>
            <a:xfrm>
              <a:off x="11122992" y="446482"/>
              <a:ext cx="1588802" cy="639648"/>
            </a:xfrm>
            <a:prstGeom prst="roundRect">
              <a:avLst>
                <a:gd name="adj" fmla="val 18700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</a:t>
              </a:r>
              <a:r>
                <a:rPr lang="en-US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hemical</a:t>
              </a:r>
            </a:p>
            <a:p>
              <a:r>
                <a:rPr lang="en-US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phenomena </a:t>
              </a: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3D1F5A3-2CFB-3952-3E09-40D0DD81EAB1}"/>
                </a:ext>
              </a:extLst>
            </p:cNvPr>
            <p:cNvSpPr/>
            <p:nvPr/>
          </p:nvSpPr>
          <p:spPr>
            <a:xfrm>
              <a:off x="8505065" y="1934249"/>
              <a:ext cx="1631448" cy="639648"/>
            </a:xfrm>
            <a:prstGeom prst="roundRect">
              <a:avLst>
                <a:gd name="adj" fmla="val 18700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en-US" sz="36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50D3E932-1B9E-88AC-DD95-4CDF246E9D34}"/>
                </a:ext>
              </a:extLst>
            </p:cNvPr>
            <p:cNvSpPr/>
            <p:nvPr/>
          </p:nvSpPr>
          <p:spPr>
            <a:xfrm>
              <a:off x="11115605" y="1934256"/>
              <a:ext cx="1588802" cy="639648"/>
            </a:xfrm>
            <a:prstGeom prst="roundRect">
              <a:avLst>
                <a:gd name="adj" fmla="val 18700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biochemical phenomena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6B48AF39-289B-E226-7471-26A48F2F4DF7}"/>
                </a:ext>
              </a:extLst>
            </p:cNvPr>
            <p:cNvSpPr/>
            <p:nvPr/>
          </p:nvSpPr>
          <p:spPr>
            <a:xfrm>
              <a:off x="13660805" y="1934255"/>
              <a:ext cx="1917069" cy="639648"/>
            </a:xfrm>
            <a:prstGeom prst="roundRect">
              <a:avLst>
                <a:gd name="adj" fmla="val 18700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en-US" sz="36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024" name="Rounded Rectangle 1023">
              <a:extLst>
                <a:ext uri="{FF2B5EF4-FFF2-40B4-BE49-F238E27FC236}">
                  <a16:creationId xmlns:a16="http://schemas.microsoft.com/office/drawing/2014/main" id="{96F7628C-5EB9-786A-400E-0DB25301EE43}"/>
                </a:ext>
              </a:extLst>
            </p:cNvPr>
            <p:cNvSpPr/>
            <p:nvPr/>
          </p:nvSpPr>
          <p:spPr>
            <a:xfrm rot="17100000">
              <a:off x="10342052" y="4808369"/>
              <a:ext cx="2487980" cy="472857"/>
            </a:xfrm>
            <a:prstGeom prst="roundRect">
              <a:avLst>
                <a:gd name="adj" fmla="val 18700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en-US" sz="36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025" name="Rounded Rectangle 1024">
              <a:extLst>
                <a:ext uri="{FF2B5EF4-FFF2-40B4-BE49-F238E27FC236}">
                  <a16:creationId xmlns:a16="http://schemas.microsoft.com/office/drawing/2014/main" id="{04A423DF-DA6D-1155-F022-D944DB29122C}"/>
                </a:ext>
              </a:extLst>
            </p:cNvPr>
            <p:cNvSpPr/>
            <p:nvPr/>
          </p:nvSpPr>
          <p:spPr>
            <a:xfrm rot="17100000">
              <a:off x="9909123" y="4705824"/>
              <a:ext cx="2275654" cy="472857"/>
            </a:xfrm>
            <a:prstGeom prst="roundRect">
              <a:avLst>
                <a:gd name="adj" fmla="val 18700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protein stabilit</a:t>
              </a:r>
              <a:r>
                <a:rPr lang="en-US" altLang="zh-CN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</a:t>
              </a:r>
              <a:endParaRPr lang="en-US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027" name="Rounded Rectangle 1026">
              <a:extLst>
                <a:ext uri="{FF2B5EF4-FFF2-40B4-BE49-F238E27FC236}">
                  <a16:creationId xmlns:a16="http://schemas.microsoft.com/office/drawing/2014/main" id="{5042F43B-4412-A673-9571-6367626B8641}"/>
                </a:ext>
              </a:extLst>
            </p:cNvPr>
            <p:cNvSpPr/>
            <p:nvPr/>
          </p:nvSpPr>
          <p:spPr>
            <a:xfrm rot="17100000">
              <a:off x="10850117" y="4853204"/>
              <a:ext cx="2580821" cy="472857"/>
            </a:xfrm>
            <a:prstGeom prst="roundRect">
              <a:avLst>
                <a:gd name="adj" fmla="val 18700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en-US" sz="36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028" name="Rounded Rectangle 1027">
              <a:extLst>
                <a:ext uri="{FF2B5EF4-FFF2-40B4-BE49-F238E27FC236}">
                  <a16:creationId xmlns:a16="http://schemas.microsoft.com/office/drawing/2014/main" id="{706E729E-2775-843B-F502-958E88F9F667}"/>
                </a:ext>
              </a:extLst>
            </p:cNvPr>
            <p:cNvSpPr/>
            <p:nvPr/>
          </p:nvSpPr>
          <p:spPr>
            <a:xfrm rot="17100000">
              <a:off x="11368398" y="4899084"/>
              <a:ext cx="2675816" cy="472857"/>
            </a:xfrm>
            <a:prstGeom prst="roundRect">
              <a:avLst>
                <a:gd name="adj" fmla="val 18700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en-US" sz="36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029" name="Rounded Rectangle 1028">
              <a:extLst>
                <a:ext uri="{FF2B5EF4-FFF2-40B4-BE49-F238E27FC236}">
                  <a16:creationId xmlns:a16="http://schemas.microsoft.com/office/drawing/2014/main" id="{BF12D114-6ADB-2C6A-5134-FAA06AE7A396}"/>
                </a:ext>
              </a:extLst>
            </p:cNvPr>
            <p:cNvSpPr/>
            <p:nvPr/>
          </p:nvSpPr>
          <p:spPr>
            <a:xfrm rot="17100000">
              <a:off x="11889029" y="4930665"/>
              <a:ext cx="2741209" cy="472857"/>
            </a:xfrm>
            <a:prstGeom prst="roundRect">
              <a:avLst>
                <a:gd name="adj" fmla="val 18700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en-US" sz="36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031" name="Rounded Rectangle 1030">
              <a:extLst>
                <a:ext uri="{FF2B5EF4-FFF2-40B4-BE49-F238E27FC236}">
                  <a16:creationId xmlns:a16="http://schemas.microsoft.com/office/drawing/2014/main" id="{D4190A45-1C18-37A8-6607-E953D1D13CF9}"/>
                </a:ext>
              </a:extLst>
            </p:cNvPr>
            <p:cNvSpPr/>
            <p:nvPr/>
          </p:nvSpPr>
          <p:spPr>
            <a:xfrm rot="17100000">
              <a:off x="9384439" y="4675407"/>
              <a:ext cx="2212674" cy="472857"/>
            </a:xfrm>
            <a:prstGeom prst="roundRect">
              <a:avLst>
                <a:gd name="adj" fmla="val 18700"/>
              </a:avLst>
            </a:prstGeom>
            <a:solidFill>
              <a:schemeClr val="bg1"/>
            </a:solidFill>
            <a:ln w="381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protein folding</a:t>
              </a:r>
            </a:p>
          </p:txBody>
        </p:sp>
        <p:sp>
          <p:nvSpPr>
            <p:cNvPr id="1037" name="Rectangle 1036">
              <a:extLst>
                <a:ext uri="{FF2B5EF4-FFF2-40B4-BE49-F238E27FC236}">
                  <a16:creationId xmlns:a16="http://schemas.microsoft.com/office/drawing/2014/main" id="{E2F760DF-0D53-BF09-9937-89489198B229}"/>
                </a:ext>
              </a:extLst>
            </p:cNvPr>
            <p:cNvSpPr/>
            <p:nvPr/>
          </p:nvSpPr>
          <p:spPr>
            <a:xfrm>
              <a:off x="13370344" y="6214951"/>
              <a:ext cx="383011" cy="3590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041" name="Curved Connector 1040">
              <a:extLst>
                <a:ext uri="{FF2B5EF4-FFF2-40B4-BE49-F238E27FC236}">
                  <a16:creationId xmlns:a16="http://schemas.microsoft.com/office/drawing/2014/main" id="{E14015D9-CFBF-8A83-7C4E-E31E52FC2BC6}"/>
                </a:ext>
              </a:extLst>
            </p:cNvPr>
            <p:cNvCxnSpPr>
              <a:cxnSpLocks/>
              <a:stCxn id="53" idx="2"/>
              <a:endCxn id="54" idx="0"/>
            </p:cNvCxnSpPr>
            <p:nvPr/>
          </p:nvCxnSpPr>
          <p:spPr>
            <a:xfrm rot="5400000">
              <a:off x="10195032" y="211888"/>
              <a:ext cx="848119" cy="259660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Curved Connector 1042">
              <a:extLst>
                <a:ext uri="{FF2B5EF4-FFF2-40B4-BE49-F238E27FC236}">
                  <a16:creationId xmlns:a16="http://schemas.microsoft.com/office/drawing/2014/main" id="{5DD7A0CD-3218-4A06-6134-EBC16C419685}"/>
                </a:ext>
              </a:extLst>
            </p:cNvPr>
            <p:cNvCxnSpPr>
              <a:cxnSpLocks/>
              <a:stCxn id="53" idx="2"/>
              <a:endCxn id="58" idx="0"/>
            </p:cNvCxnSpPr>
            <p:nvPr/>
          </p:nvCxnSpPr>
          <p:spPr>
            <a:xfrm rot="5400000">
              <a:off x="11489637" y="1506494"/>
              <a:ext cx="848125" cy="7387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Curved Connector 1043">
              <a:extLst>
                <a:ext uri="{FF2B5EF4-FFF2-40B4-BE49-F238E27FC236}">
                  <a16:creationId xmlns:a16="http://schemas.microsoft.com/office/drawing/2014/main" id="{FA33E2BD-86A2-2F32-6A4E-FF2A408ED7C7}"/>
                </a:ext>
              </a:extLst>
            </p:cNvPr>
            <p:cNvCxnSpPr>
              <a:cxnSpLocks/>
              <a:stCxn id="53" idx="2"/>
              <a:endCxn id="59" idx="0"/>
            </p:cNvCxnSpPr>
            <p:nvPr/>
          </p:nvCxnSpPr>
          <p:spPr>
            <a:xfrm rot="16200000" flipH="1">
              <a:off x="12844310" y="159214"/>
              <a:ext cx="848124" cy="2701946"/>
            </a:xfrm>
            <a:prstGeom prst="curvedConnector3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B6E880C5-71AB-F0D5-705D-D2CA31C7B8CF}"/>
                </a:ext>
              </a:extLst>
            </p:cNvPr>
            <p:cNvSpPr/>
            <p:nvPr/>
          </p:nvSpPr>
          <p:spPr>
            <a:xfrm>
              <a:off x="12752487" y="444815"/>
              <a:ext cx="383011" cy="3590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43E5D292-B127-DEAC-1489-11B9A35EF5C0}"/>
                </a:ext>
              </a:extLst>
            </p:cNvPr>
            <p:cNvSpPr/>
            <p:nvPr/>
          </p:nvSpPr>
          <p:spPr>
            <a:xfrm>
              <a:off x="15626535" y="1934255"/>
              <a:ext cx="383011" cy="35907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048" name="Curved Connector 1047">
              <a:extLst>
                <a:ext uri="{FF2B5EF4-FFF2-40B4-BE49-F238E27FC236}">
                  <a16:creationId xmlns:a16="http://schemas.microsoft.com/office/drawing/2014/main" id="{6CF3FCC5-D002-7DB1-5970-9976A1803DAB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 rot="5400000">
              <a:off x="8407609" y="2930013"/>
              <a:ext cx="1269296" cy="55706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urved Connector 1048">
              <a:extLst>
                <a:ext uri="{FF2B5EF4-FFF2-40B4-BE49-F238E27FC236}">
                  <a16:creationId xmlns:a16="http://schemas.microsoft.com/office/drawing/2014/main" id="{B3FFBFFE-3D84-2B95-0507-94B805122F44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 rot="5400000">
              <a:off x="8681987" y="3204388"/>
              <a:ext cx="1269293" cy="8311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Curved Connector 1049">
              <a:extLst>
                <a:ext uri="{FF2B5EF4-FFF2-40B4-BE49-F238E27FC236}">
                  <a16:creationId xmlns:a16="http://schemas.microsoft.com/office/drawing/2014/main" id="{60FF2211-F487-B668-9C7B-C155DB676CEE}"/>
                </a:ext>
              </a:extLst>
            </p:cNvPr>
            <p:cNvCxnSpPr>
              <a:cxnSpLocks/>
              <a:stCxn id="54" idx="2"/>
            </p:cNvCxnSpPr>
            <p:nvPr/>
          </p:nvCxnSpPr>
          <p:spPr>
            <a:xfrm rot="16200000" flipH="1">
              <a:off x="8957042" y="2937643"/>
              <a:ext cx="1269297" cy="54180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Curved Connector 1051">
              <a:extLst>
                <a:ext uri="{FF2B5EF4-FFF2-40B4-BE49-F238E27FC236}">
                  <a16:creationId xmlns:a16="http://schemas.microsoft.com/office/drawing/2014/main" id="{5304A36C-8CE1-DEB1-7E98-E059B1598A21}"/>
                </a:ext>
              </a:extLst>
            </p:cNvPr>
            <p:cNvCxnSpPr>
              <a:cxnSpLocks/>
              <a:stCxn id="58" idx="2"/>
              <a:endCxn id="1031" idx="3"/>
            </p:cNvCxnSpPr>
            <p:nvPr/>
          </p:nvCxnSpPr>
          <p:spPr>
            <a:xfrm rot="5400000">
              <a:off x="10708917" y="2642106"/>
              <a:ext cx="1269291" cy="1132888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Curved Connector 1052">
              <a:extLst>
                <a:ext uri="{FF2B5EF4-FFF2-40B4-BE49-F238E27FC236}">
                  <a16:creationId xmlns:a16="http://schemas.microsoft.com/office/drawing/2014/main" id="{3569D8F9-FE92-20C0-0BC3-0F0A6754C56D}"/>
                </a:ext>
              </a:extLst>
            </p:cNvPr>
            <p:cNvCxnSpPr>
              <a:cxnSpLocks/>
              <a:stCxn id="58" idx="2"/>
              <a:endCxn id="1025" idx="3"/>
            </p:cNvCxnSpPr>
            <p:nvPr/>
          </p:nvCxnSpPr>
          <p:spPr>
            <a:xfrm rot="5400000">
              <a:off x="10991079" y="2924269"/>
              <a:ext cx="1269291" cy="56856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Curved Connector 1053">
              <a:extLst>
                <a:ext uri="{FF2B5EF4-FFF2-40B4-BE49-F238E27FC236}">
                  <a16:creationId xmlns:a16="http://schemas.microsoft.com/office/drawing/2014/main" id="{6D09DB80-22B6-7362-979E-8EA65F84A12F}"/>
                </a:ext>
              </a:extLst>
            </p:cNvPr>
            <p:cNvCxnSpPr>
              <a:cxnSpLocks/>
              <a:stCxn id="58" idx="2"/>
              <a:endCxn id="1024" idx="3"/>
            </p:cNvCxnSpPr>
            <p:nvPr/>
          </p:nvCxnSpPr>
          <p:spPr>
            <a:xfrm rot="5400000">
              <a:off x="11274364" y="3207552"/>
              <a:ext cx="1269291" cy="199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Curved Connector 1054">
              <a:extLst>
                <a:ext uri="{FF2B5EF4-FFF2-40B4-BE49-F238E27FC236}">
                  <a16:creationId xmlns:a16="http://schemas.microsoft.com/office/drawing/2014/main" id="{0F8D25C9-4943-3A04-274B-C1F6B02E431D}"/>
                </a:ext>
              </a:extLst>
            </p:cNvPr>
            <p:cNvCxnSpPr>
              <a:cxnSpLocks/>
              <a:stCxn id="58" idx="2"/>
              <a:endCxn id="1027" idx="3"/>
            </p:cNvCxnSpPr>
            <p:nvPr/>
          </p:nvCxnSpPr>
          <p:spPr>
            <a:xfrm rot="16200000" flipH="1">
              <a:off x="11557615" y="2926295"/>
              <a:ext cx="1269287" cy="56450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Curved Connector 1055">
              <a:extLst>
                <a:ext uri="{FF2B5EF4-FFF2-40B4-BE49-F238E27FC236}">
                  <a16:creationId xmlns:a16="http://schemas.microsoft.com/office/drawing/2014/main" id="{0C080792-0AA5-E59A-8FD3-01155113C184}"/>
                </a:ext>
              </a:extLst>
            </p:cNvPr>
            <p:cNvCxnSpPr>
              <a:cxnSpLocks/>
              <a:stCxn id="58" idx="2"/>
              <a:endCxn id="1028" idx="3"/>
            </p:cNvCxnSpPr>
            <p:nvPr/>
          </p:nvCxnSpPr>
          <p:spPr>
            <a:xfrm rot="16200000" flipH="1">
              <a:off x="11846650" y="2637261"/>
              <a:ext cx="1269288" cy="114257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Curved Connector 1056">
              <a:extLst>
                <a:ext uri="{FF2B5EF4-FFF2-40B4-BE49-F238E27FC236}">
                  <a16:creationId xmlns:a16="http://schemas.microsoft.com/office/drawing/2014/main" id="{B5C4A559-DF31-E3CD-E8D8-DE4B5B4FA072}"/>
                </a:ext>
              </a:extLst>
            </p:cNvPr>
            <p:cNvCxnSpPr>
              <a:cxnSpLocks/>
              <a:stCxn id="58" idx="2"/>
              <a:endCxn id="1029" idx="3"/>
            </p:cNvCxnSpPr>
            <p:nvPr/>
          </p:nvCxnSpPr>
          <p:spPr>
            <a:xfrm rot="16200000" flipH="1">
              <a:off x="12127546" y="2356365"/>
              <a:ext cx="1269286" cy="1704366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Curved Connector 1057">
              <a:extLst>
                <a:ext uri="{FF2B5EF4-FFF2-40B4-BE49-F238E27FC236}">
                  <a16:creationId xmlns:a16="http://schemas.microsoft.com/office/drawing/2014/main" id="{F74F5DE9-1491-1E5E-A5EA-09D7CB1D931C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 rot="5400000">
              <a:off x="13982530" y="3204808"/>
              <a:ext cx="1267728" cy="5905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Curved Connector 1058">
              <a:extLst>
                <a:ext uri="{FF2B5EF4-FFF2-40B4-BE49-F238E27FC236}">
                  <a16:creationId xmlns:a16="http://schemas.microsoft.com/office/drawing/2014/main" id="{1E7D83C8-C455-BAE8-0F99-9B4748E625FC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 rot="16200000" flipH="1">
              <a:off x="14263246" y="2929997"/>
              <a:ext cx="1267728" cy="55552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79" name="Picture 1078">
            <a:extLst>
              <a:ext uri="{FF2B5EF4-FFF2-40B4-BE49-F238E27FC236}">
                <a16:creationId xmlns:a16="http://schemas.microsoft.com/office/drawing/2014/main" id="{D47749BF-B118-A18B-35DE-EC3E8DFD1503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75000"/>
          </a:blip>
          <a:stretch>
            <a:fillRect/>
          </a:stretch>
        </p:blipFill>
        <p:spPr>
          <a:xfrm>
            <a:off x="14306799" y="6065010"/>
            <a:ext cx="1682228" cy="2727938"/>
          </a:xfrm>
          <a:prstGeom prst="rect">
            <a:avLst/>
          </a:prstGeom>
        </p:spPr>
      </p:pic>
      <p:sp>
        <p:nvSpPr>
          <p:cNvPr id="1081" name="Bent-Up Arrow 1080">
            <a:extLst>
              <a:ext uri="{FF2B5EF4-FFF2-40B4-BE49-F238E27FC236}">
                <a16:creationId xmlns:a16="http://schemas.microsoft.com/office/drawing/2014/main" id="{647756DF-6D6C-9835-EF0E-261ECB2D256D}"/>
              </a:ext>
            </a:extLst>
          </p:cNvPr>
          <p:cNvSpPr>
            <a:spLocks/>
          </p:cNvSpPr>
          <p:nvPr/>
        </p:nvSpPr>
        <p:spPr>
          <a:xfrm rot="10800000" flipV="1">
            <a:off x="13330452" y="7130738"/>
            <a:ext cx="850392" cy="731520"/>
          </a:xfrm>
          <a:prstGeom prst="bentUp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E550F480-94C7-9D3C-1AA1-112A5C588788}"/>
              </a:ext>
            </a:extLst>
          </p:cNvPr>
          <p:cNvSpPr txBox="1"/>
          <p:nvPr/>
        </p:nvSpPr>
        <p:spPr>
          <a:xfrm>
            <a:off x="6941308" y="8410909"/>
            <a:ext cx="83284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MeSH</a:t>
            </a:r>
            <a:r>
              <a:rPr lang="zh-CN" altLang="en-US" sz="32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taxonomy</a:t>
            </a:r>
            <a:r>
              <a:rPr lang="zh-CN" altLang="en-US" sz="32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(~30,000</a:t>
            </a:r>
            <a:r>
              <a:rPr lang="zh-CN" altLang="en-US" sz="32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concepts)</a:t>
            </a:r>
            <a:endParaRPr lang="en-US" sz="3200" b="1" dirty="0">
              <a:solidFill>
                <a:schemeClr val="tx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4071-0964-E765-EBAE-4303A32FFD0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3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145816-4502-9685-C028-9B3F7AD7F490}"/>
              </a:ext>
            </a:extLst>
          </p:cNvPr>
          <p:cNvSpPr/>
          <p:nvPr/>
        </p:nvSpPr>
        <p:spPr>
          <a:xfrm>
            <a:off x="-18550" y="0"/>
            <a:ext cx="16294688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Taxonomy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Construction: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Concept-then-Relation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Extraction</a:t>
            </a:r>
            <a:endParaRPr lang="en-US" sz="4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E2C9A-A0E5-A883-4ADB-332DFD0A300A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442376" y="1962493"/>
            <a:ext cx="1682228" cy="2727938"/>
          </a:xfrm>
          <a:prstGeom prst="rect">
            <a:avLst/>
          </a:prstGeom>
        </p:spPr>
      </p:pic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74D0024C-072C-957C-0F80-9CB02C81BC8B}"/>
              </a:ext>
            </a:extLst>
          </p:cNvPr>
          <p:cNvGrpSpPr/>
          <p:nvPr/>
        </p:nvGrpSpPr>
        <p:grpSpPr>
          <a:xfrm>
            <a:off x="2658713" y="1490031"/>
            <a:ext cx="4908470" cy="6005043"/>
            <a:chOff x="2658713" y="1490031"/>
            <a:chExt cx="4908470" cy="600504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468CFC5-F938-0E5A-2BA2-D28EE4E2D7A3}"/>
                </a:ext>
              </a:extLst>
            </p:cNvPr>
            <p:cNvSpPr/>
            <p:nvPr/>
          </p:nvSpPr>
          <p:spPr>
            <a:xfrm>
              <a:off x="3540398" y="1970745"/>
              <a:ext cx="2752844" cy="549690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FF9C90-440E-BC81-3F3D-10D8C20703AF}"/>
                </a:ext>
              </a:extLst>
            </p:cNvPr>
            <p:cNvSpPr/>
            <p:nvPr/>
          </p:nvSpPr>
          <p:spPr>
            <a:xfrm rot="16200000">
              <a:off x="3730057" y="4606671"/>
              <a:ext cx="5496907" cy="225065"/>
            </a:xfrm>
            <a:prstGeom prst="rect">
              <a:avLst/>
            </a:prstGeom>
            <a:gradFill>
              <a:gsLst>
                <a:gs pos="83000">
                  <a:schemeClr val="bg1">
                    <a:lumMod val="95000"/>
                  </a:schemeClr>
                </a:gs>
                <a:gs pos="90000">
                  <a:schemeClr val="accent5">
                    <a:lumMod val="75000"/>
                  </a:schemeClr>
                </a:gs>
                <a:gs pos="95000">
                  <a:schemeClr val="accent5">
                    <a:lumMod val="75000"/>
                  </a:schemeClr>
                </a:gs>
                <a:gs pos="100000">
                  <a:srgbClr val="002060"/>
                </a:gs>
              </a:gsLst>
              <a:lin ang="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87D724-4C15-437E-B22E-E1FE8C260F86}"/>
                </a:ext>
              </a:extLst>
            </p:cNvPr>
            <p:cNvSpPr/>
            <p:nvPr/>
          </p:nvSpPr>
          <p:spPr>
            <a:xfrm>
              <a:off x="3997869" y="5592968"/>
              <a:ext cx="35621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biochemical phenomena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030DE8D-02B3-4E6F-D546-B068ACA91831}"/>
                </a:ext>
              </a:extLst>
            </p:cNvPr>
            <p:cNvSpPr/>
            <p:nvPr/>
          </p:nvSpPr>
          <p:spPr>
            <a:xfrm>
              <a:off x="4007298" y="7010279"/>
              <a:ext cx="355988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nucleic acid renaturation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F6DC0C-007C-8F30-6553-6BAD4586FF63}"/>
                </a:ext>
              </a:extLst>
            </p:cNvPr>
            <p:cNvSpPr/>
            <p:nvPr/>
          </p:nvSpPr>
          <p:spPr>
            <a:xfrm>
              <a:off x="5678545" y="1490031"/>
              <a:ext cx="17411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Frequency</a:t>
              </a:r>
              <a:endParaRPr lang="en-US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AA9CEA-E198-BCBF-C715-2E849C533D3B}"/>
                </a:ext>
              </a:extLst>
            </p:cNvPr>
            <p:cNvSpPr/>
            <p:nvPr/>
          </p:nvSpPr>
          <p:spPr>
            <a:xfrm>
              <a:off x="6525551" y="1801415"/>
              <a:ext cx="6415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10</a:t>
              </a:r>
              <a:r>
                <a:rPr lang="en-US" altLang="zh-CN" sz="2400" baseline="300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6</a:t>
              </a:r>
              <a:endParaRPr lang="en-US" sz="2400" baseline="300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FCFA23-4C35-05AE-54C2-1B1A61875849}"/>
                </a:ext>
              </a:extLst>
            </p:cNvPr>
            <p:cNvSpPr/>
            <p:nvPr/>
          </p:nvSpPr>
          <p:spPr>
            <a:xfrm>
              <a:off x="6534604" y="2084312"/>
              <a:ext cx="6415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10</a:t>
              </a:r>
              <a:r>
                <a:rPr lang="en-US" altLang="zh-CN" sz="2400" baseline="300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</a:t>
              </a:r>
              <a:endParaRPr lang="en-US" sz="2400" baseline="300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25055B-CBCD-94AE-A0F2-37D0B0877272}"/>
                </a:ext>
              </a:extLst>
            </p:cNvPr>
            <p:cNvSpPr/>
            <p:nvPr/>
          </p:nvSpPr>
          <p:spPr>
            <a:xfrm>
              <a:off x="6525551" y="2406627"/>
              <a:ext cx="6415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10</a:t>
              </a:r>
              <a:r>
                <a:rPr lang="en-US" altLang="zh-CN" sz="2400" baseline="300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4</a:t>
              </a:r>
              <a:endParaRPr lang="en-US" sz="2400" baseline="300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B729FE0-020B-69A2-68CA-FF6D5997041B}"/>
                </a:ext>
              </a:extLst>
            </p:cNvPr>
            <p:cNvSpPr/>
            <p:nvPr/>
          </p:nvSpPr>
          <p:spPr>
            <a:xfrm>
              <a:off x="6534604" y="3142914"/>
              <a:ext cx="6415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10</a:t>
              </a:r>
              <a:r>
                <a:rPr lang="en-US" altLang="zh-CN" sz="2400" baseline="300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</a:t>
              </a:r>
              <a:endParaRPr lang="en-US" sz="2400" baseline="300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B32F2D-9978-2F6F-FE72-6948CC0FADB3}"/>
                </a:ext>
              </a:extLst>
            </p:cNvPr>
            <p:cNvSpPr/>
            <p:nvPr/>
          </p:nvSpPr>
          <p:spPr>
            <a:xfrm>
              <a:off x="6507271" y="5215862"/>
              <a:ext cx="6415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10</a:t>
              </a:r>
              <a:r>
                <a:rPr lang="en-US" altLang="zh-CN" sz="2400" baseline="300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</a:t>
              </a:r>
              <a:endParaRPr lang="en-US" sz="2400" baseline="300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C4869D5-D729-F604-563F-4758A5FF7464}"/>
                </a:ext>
              </a:extLst>
            </p:cNvPr>
            <p:cNvSpPr/>
            <p:nvPr/>
          </p:nvSpPr>
          <p:spPr>
            <a:xfrm>
              <a:off x="6495243" y="6628741"/>
              <a:ext cx="6415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10</a:t>
              </a:r>
              <a:r>
                <a:rPr lang="en-US" altLang="zh-CN" sz="2400" baseline="300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  <a:endParaRPr lang="en-US" sz="2400" baseline="300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432E04-1721-FCB5-D6DF-8AC251729E48}"/>
                </a:ext>
              </a:extLst>
            </p:cNvPr>
            <p:cNvSpPr/>
            <p:nvPr/>
          </p:nvSpPr>
          <p:spPr>
            <a:xfrm>
              <a:off x="3223079" y="1490031"/>
              <a:ext cx="93807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Rank</a:t>
              </a:r>
              <a:endParaRPr lang="en-US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6933AF-F7FF-DDBE-E804-A6710A9C342F}"/>
                </a:ext>
              </a:extLst>
            </p:cNvPr>
            <p:cNvCxnSpPr>
              <a:cxnSpLocks/>
            </p:cNvCxnSpPr>
            <p:nvPr/>
          </p:nvCxnSpPr>
          <p:spPr>
            <a:xfrm>
              <a:off x="3996438" y="1970744"/>
              <a:ext cx="0" cy="552433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A65E552-5E4D-25A0-867D-14530BD6E187}"/>
                </a:ext>
              </a:extLst>
            </p:cNvPr>
            <p:cNvSpPr/>
            <p:nvPr/>
          </p:nvSpPr>
          <p:spPr>
            <a:xfrm>
              <a:off x="3969417" y="1938003"/>
              <a:ext cx="240322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err="1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</a:t>
              </a:r>
              <a:r>
                <a:rPr lang="en-US" sz="2400" dirty="0" err="1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na</a:t>
              </a:r>
              <a:endParaRPr lang="en-US" sz="24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phosphorylation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78B2295-4E13-1877-FEEB-A153CFC7CB5A}"/>
                </a:ext>
              </a:extLst>
            </p:cNvPr>
            <p:cNvSpPr/>
            <p:nvPr/>
          </p:nvSpPr>
          <p:spPr>
            <a:xfrm>
              <a:off x="2658713" y="3232655"/>
              <a:ext cx="12987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100,000</a:t>
              </a:r>
              <a:endParaRPr lang="en-US" sz="2400" baseline="300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131935-0907-7948-FE12-F9D352C09B19}"/>
                </a:ext>
              </a:extLst>
            </p:cNvPr>
            <p:cNvSpPr/>
            <p:nvPr/>
          </p:nvSpPr>
          <p:spPr>
            <a:xfrm>
              <a:off x="2671867" y="4890130"/>
              <a:ext cx="12987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300,000</a:t>
              </a:r>
              <a:endParaRPr lang="en-US" sz="2400" baseline="300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8D6F55A-54BA-7773-9934-E8B16AEC3D1B}"/>
                </a:ext>
              </a:extLst>
            </p:cNvPr>
            <p:cNvSpPr/>
            <p:nvPr/>
          </p:nvSpPr>
          <p:spPr>
            <a:xfrm>
              <a:off x="2664542" y="6992290"/>
              <a:ext cx="129875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600,000</a:t>
              </a:r>
              <a:endParaRPr lang="en-US" sz="2400" baseline="300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5DAB99B-CD4E-52E7-FE98-2EF49C4F2241}"/>
                </a:ext>
              </a:extLst>
            </p:cNvPr>
            <p:cNvSpPr/>
            <p:nvPr/>
          </p:nvSpPr>
          <p:spPr>
            <a:xfrm>
              <a:off x="3628486" y="1941249"/>
              <a:ext cx="3561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</a:t>
              </a:r>
              <a:endParaRPr lang="en-US" sz="24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2E21524-1ACB-20A1-A809-039E431BFCC9}"/>
                </a:ext>
              </a:extLst>
            </p:cNvPr>
            <p:cNvCxnSpPr>
              <a:cxnSpLocks/>
            </p:cNvCxnSpPr>
            <p:nvPr/>
          </p:nvCxnSpPr>
          <p:spPr>
            <a:xfrm>
              <a:off x="3202582" y="2636161"/>
              <a:ext cx="851809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E92669-9029-5078-1896-8C8FBCA1C8F3}"/>
                </a:ext>
              </a:extLst>
            </p:cNvPr>
            <p:cNvSpPr/>
            <p:nvPr/>
          </p:nvSpPr>
          <p:spPr>
            <a:xfrm>
              <a:off x="2695912" y="2740006"/>
              <a:ext cx="34371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i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30,000</a:t>
              </a:r>
              <a:r>
                <a:rPr lang="zh-CN" altLang="en-US" sz="2400" i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  </a:t>
              </a:r>
              <a:r>
                <a:rPr lang="zh-CN" altLang="en-US" sz="2400" i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i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(size</a:t>
              </a:r>
              <a:r>
                <a:rPr lang="zh-CN" altLang="en-US" sz="2400" i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i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of</a:t>
              </a:r>
              <a:r>
                <a:rPr lang="zh-CN" altLang="en-US" sz="2400" i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i="1" dirty="0" err="1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MeSH</a:t>
              </a:r>
              <a:r>
                <a:rPr lang="en-US" altLang="zh-CN" sz="2400" i="1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)</a:t>
              </a:r>
              <a:endParaRPr lang="en-US" sz="2400" i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3BA679B-A00E-32BA-4872-B66229CBAC6A}"/>
              </a:ext>
            </a:extLst>
          </p:cNvPr>
          <p:cNvSpPr txBox="1"/>
          <p:nvPr/>
        </p:nvSpPr>
        <p:spPr>
          <a:xfrm>
            <a:off x="279387" y="4882931"/>
            <a:ext cx="238071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4,667,233</a:t>
            </a:r>
          </a:p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documents</a:t>
            </a:r>
          </a:p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PubMed</a:t>
            </a:r>
          </a:p>
          <a:p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rPr>
              <a:t>(250GB)</a:t>
            </a:r>
            <a:endParaRPr lang="en-US" sz="2800" dirty="0">
              <a:solidFill>
                <a:schemeClr val="tx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2AF1B67-8222-2E46-B589-14888EA0019B}"/>
              </a:ext>
            </a:extLst>
          </p:cNvPr>
          <p:cNvGrpSpPr>
            <a:grpSpLocks noChangeAspect="1"/>
          </p:cNvGrpSpPr>
          <p:nvPr/>
        </p:nvGrpSpPr>
        <p:grpSpPr>
          <a:xfrm>
            <a:off x="8082435" y="1689664"/>
            <a:ext cx="8050642" cy="5486400"/>
            <a:chOff x="7476169" y="609575"/>
            <a:chExt cx="11249487" cy="7666368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FD1AEBFD-06BF-4D3D-BC12-B33E27C99BB4}"/>
                </a:ext>
              </a:extLst>
            </p:cNvPr>
            <p:cNvSpPr/>
            <p:nvPr/>
          </p:nvSpPr>
          <p:spPr>
            <a:xfrm>
              <a:off x="12643561" y="611572"/>
              <a:ext cx="1902940" cy="766119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</a:t>
              </a:r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hemical</a:t>
              </a:r>
            </a:p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phenomena 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063383BE-9C8F-2C46-8284-CBACE654E256}"/>
                </a:ext>
              </a:extLst>
            </p:cNvPr>
            <p:cNvSpPr/>
            <p:nvPr/>
          </p:nvSpPr>
          <p:spPr>
            <a:xfrm>
              <a:off x="8442414" y="2393502"/>
              <a:ext cx="1954019" cy="1132702"/>
            </a:xfrm>
            <a:prstGeom prst="roundRect">
              <a:avLst>
                <a:gd name="adj" fmla="val 1870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organic chemistry phenomena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E0CE31C3-76F1-B69B-0197-3D74A0222349}"/>
                </a:ext>
              </a:extLst>
            </p:cNvPr>
            <p:cNvSpPr/>
            <p:nvPr/>
          </p:nvSpPr>
          <p:spPr>
            <a:xfrm rot="17100000">
              <a:off x="6523668" y="5590283"/>
              <a:ext cx="2471353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phosphorylation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A494A70-9733-B439-54FB-DEDDEC28A59C}"/>
                </a:ext>
              </a:extLst>
            </p:cNvPr>
            <p:cNvSpPr/>
            <p:nvPr/>
          </p:nvSpPr>
          <p:spPr>
            <a:xfrm rot="17100000">
              <a:off x="7460121" y="5388174"/>
              <a:ext cx="2052873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glycosylation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22AFCB41-C4E0-ED27-EF70-F5D4197B148A}"/>
                </a:ext>
              </a:extLst>
            </p:cNvPr>
            <p:cNvSpPr/>
            <p:nvPr/>
          </p:nvSpPr>
          <p:spPr>
            <a:xfrm rot="17100000">
              <a:off x="8117366" y="5388175"/>
              <a:ext cx="2052873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hydroxylation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9518B97-3C84-E147-C567-DE74507FA5EA}"/>
                </a:ext>
              </a:extLst>
            </p:cNvPr>
            <p:cNvSpPr/>
            <p:nvPr/>
          </p:nvSpPr>
          <p:spPr>
            <a:xfrm>
              <a:off x="12634713" y="2393509"/>
              <a:ext cx="1902940" cy="766119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biochemical phenomena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A07A1CA3-092F-8BBD-F729-96BCC138D2CF}"/>
                </a:ext>
              </a:extLst>
            </p:cNvPr>
            <p:cNvSpPr/>
            <p:nvPr/>
          </p:nvSpPr>
          <p:spPr>
            <a:xfrm>
              <a:off x="15683151" y="2393508"/>
              <a:ext cx="2296112" cy="766119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photochemical processes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E48E2EBA-720A-0130-07F8-AB8BB631C52A}"/>
                </a:ext>
              </a:extLst>
            </p:cNvPr>
            <p:cNvSpPr/>
            <p:nvPr/>
          </p:nvSpPr>
          <p:spPr>
            <a:xfrm rot="17100000">
              <a:off x="15378940" y="5503772"/>
              <a:ext cx="2296112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photosynthesis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5BACAF9E-D72B-33BF-FE13-73F84E848565}"/>
                </a:ext>
              </a:extLst>
            </p:cNvPr>
            <p:cNvSpPr/>
            <p:nvPr/>
          </p:nvSpPr>
          <p:spPr>
            <a:xfrm rot="17100000">
              <a:off x="16475454" y="5178367"/>
              <a:ext cx="1622344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50000"/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photolysis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EC2BDE19-F25C-2320-8FE6-10C3E9683563}"/>
                </a:ext>
              </a:extLst>
            </p:cNvPr>
            <p:cNvSpPr/>
            <p:nvPr/>
          </p:nvSpPr>
          <p:spPr>
            <a:xfrm rot="17100000">
              <a:off x="16141647" y="5945393"/>
              <a:ext cx="3210512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photophosphorylation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5B57233-DC59-D0B7-7A97-C68EF09560CE}"/>
                </a:ext>
              </a:extLst>
            </p:cNvPr>
            <p:cNvSpPr/>
            <p:nvPr/>
          </p:nvSpPr>
          <p:spPr>
            <a:xfrm>
              <a:off x="10493670" y="6302455"/>
              <a:ext cx="688110" cy="6451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943DE563-2673-43A8-4894-6449F37CFD4E}"/>
                </a:ext>
              </a:extLst>
            </p:cNvPr>
            <p:cNvSpPr/>
            <p:nvPr/>
          </p:nvSpPr>
          <p:spPr>
            <a:xfrm rot="17100000">
              <a:off x="11469587" y="6018997"/>
              <a:ext cx="3359032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20000"/>
                <a:lumOff val="80000"/>
                <a:alpha val="5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protein multimerization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6BD90D62-2CF6-55F7-D2AC-BF7BCD4477A5}"/>
                </a:ext>
              </a:extLst>
            </p:cNvPr>
            <p:cNvSpPr/>
            <p:nvPr/>
          </p:nvSpPr>
          <p:spPr>
            <a:xfrm rot="17100000">
              <a:off x="11462450" y="5503773"/>
              <a:ext cx="2292230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50000"/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protein stabilit</a:t>
              </a:r>
              <a:r>
                <a:rPr lang="en-US" altLang="zh-CN" sz="16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y</a:t>
              </a:r>
              <a:endParaRPr lang="en-US" sz="16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879C7A94-80B7-F655-8EA3-C9E326425CD6}"/>
                </a:ext>
              </a:extLst>
            </p:cNvPr>
            <p:cNvSpPr/>
            <p:nvPr/>
          </p:nvSpPr>
          <p:spPr>
            <a:xfrm rot="17100000">
              <a:off x="11959677" y="6163573"/>
              <a:ext cx="3658389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20000"/>
                <a:lumOff val="80000"/>
                <a:alpha val="2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nucleic acid denaturation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7B495BE2-1742-D78E-BC53-9E063C3189C2}"/>
                </a:ext>
              </a:extLst>
            </p:cNvPr>
            <p:cNvSpPr/>
            <p:nvPr/>
          </p:nvSpPr>
          <p:spPr>
            <a:xfrm rot="17100000">
              <a:off x="12652046" y="6163572"/>
              <a:ext cx="3658389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20000"/>
                <a:lumOff val="80000"/>
                <a:alpha val="20000"/>
              </a:scheme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nucleic acid renaturation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58F09349-16E1-F5DA-2159-3ABE8C428D20}"/>
                </a:ext>
              </a:extLst>
            </p:cNvPr>
            <p:cNvSpPr/>
            <p:nvPr/>
          </p:nvSpPr>
          <p:spPr>
            <a:xfrm rot="17100000">
              <a:off x="13419121" y="6091282"/>
              <a:ext cx="3508711" cy="566351"/>
            </a:xfrm>
            <a:prstGeom prst="roundRect">
              <a:avLst>
                <a:gd name="adj" fmla="val 1870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phototrophic processes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ED38263D-ACF8-83B9-9684-177FFB2703EE}"/>
                </a:ext>
              </a:extLst>
            </p:cNvPr>
            <p:cNvSpPr/>
            <p:nvPr/>
          </p:nvSpPr>
          <p:spPr>
            <a:xfrm rot="17100000">
              <a:off x="10858596" y="5448488"/>
              <a:ext cx="2177761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50000"/>
                <a:alpha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protein folding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B5C93E1A-EF7F-44D9-BD0E-81529E36BDCD}"/>
                </a:ext>
              </a:extLst>
            </p:cNvPr>
            <p:cNvSpPr/>
            <p:nvPr/>
          </p:nvSpPr>
          <p:spPr>
            <a:xfrm rot="17100000">
              <a:off x="9371978" y="5448486"/>
              <a:ext cx="2177755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nitrogen cycle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FD383A7C-713C-78DF-6417-1C109D347F95}"/>
                </a:ext>
              </a:extLst>
            </p:cNvPr>
            <p:cNvSpPr/>
            <p:nvPr/>
          </p:nvSpPr>
          <p:spPr>
            <a:xfrm rot="17100000">
              <a:off x="8328948" y="5731405"/>
              <a:ext cx="2763553" cy="566351"/>
            </a:xfrm>
            <a:prstGeom prst="roundRect">
              <a:avLst>
                <a:gd name="adj" fmla="val 18700"/>
              </a:avLst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</a:t>
              </a:r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xidative</a:t>
              </a:r>
              <a:r>
                <a:rPr lang="zh-CN" alt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</a:t>
              </a:r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ouplin</a:t>
              </a:r>
              <a:r>
                <a:rPr lang="en-US" altLang="zh-CN" sz="16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</a:t>
              </a:r>
              <a:endParaRPr lang="en-US" sz="16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F2237A1-8F42-BC4A-2C34-95BEAAE9212D}"/>
                </a:ext>
              </a:extLst>
            </p:cNvPr>
            <p:cNvSpPr/>
            <p:nvPr/>
          </p:nvSpPr>
          <p:spPr>
            <a:xfrm>
              <a:off x="15070938" y="7495995"/>
              <a:ext cx="688110" cy="6451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7B522A5-B55E-12DA-9998-8D2DD5EA2CF5}"/>
                </a:ext>
              </a:extLst>
            </p:cNvPr>
            <p:cNvSpPr/>
            <p:nvPr/>
          </p:nvSpPr>
          <p:spPr>
            <a:xfrm>
              <a:off x="17662882" y="7278890"/>
              <a:ext cx="688110" cy="6451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CBB59AD9-C0AE-1379-5AB4-28ACAC43656A}"/>
                </a:ext>
              </a:extLst>
            </p:cNvPr>
            <p:cNvCxnSpPr>
              <a:cxnSpLocks/>
              <a:stCxn id="35" idx="2"/>
              <a:endCxn id="36" idx="0"/>
            </p:cNvCxnSpPr>
            <p:nvPr/>
          </p:nvCxnSpPr>
          <p:spPr>
            <a:xfrm rot="5400000">
              <a:off x="10999316" y="-202213"/>
              <a:ext cx="1015816" cy="417561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9EA19DAE-4B52-21E8-8F46-CEB602AD53F8}"/>
                </a:ext>
              </a:extLst>
            </p:cNvPr>
            <p:cNvCxnSpPr>
              <a:cxnSpLocks/>
              <a:stCxn id="35" idx="2"/>
              <a:endCxn id="40" idx="0"/>
            </p:cNvCxnSpPr>
            <p:nvPr/>
          </p:nvCxnSpPr>
          <p:spPr>
            <a:xfrm rot="5400000">
              <a:off x="13082699" y="1881170"/>
              <a:ext cx="1015816" cy="8848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DBAF05DF-D678-9585-A9E0-E9A5A3AAA795}"/>
                </a:ext>
              </a:extLst>
            </p:cNvPr>
            <p:cNvCxnSpPr>
              <a:cxnSpLocks/>
              <a:stCxn id="35" idx="2"/>
              <a:endCxn id="41" idx="0"/>
            </p:cNvCxnSpPr>
            <p:nvPr/>
          </p:nvCxnSpPr>
          <p:spPr>
            <a:xfrm rot="16200000" flipH="1">
              <a:off x="14705218" y="267505"/>
              <a:ext cx="1015815" cy="3236176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5B80BBD-569A-DCFA-D7C0-C84D4480DB8B}"/>
                </a:ext>
              </a:extLst>
            </p:cNvPr>
            <p:cNvSpPr/>
            <p:nvPr/>
          </p:nvSpPr>
          <p:spPr>
            <a:xfrm>
              <a:off x="14595240" y="609575"/>
              <a:ext cx="688110" cy="6451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655416E-3246-43EE-0D20-E6943C394B48}"/>
                </a:ext>
              </a:extLst>
            </p:cNvPr>
            <p:cNvSpPr/>
            <p:nvPr/>
          </p:nvSpPr>
          <p:spPr>
            <a:xfrm>
              <a:off x="18037546" y="2393508"/>
              <a:ext cx="688110" cy="64510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61" name="Curved Connector 60">
              <a:extLst>
                <a:ext uri="{FF2B5EF4-FFF2-40B4-BE49-F238E27FC236}">
                  <a16:creationId xmlns:a16="http://schemas.microsoft.com/office/drawing/2014/main" id="{5893C6F9-BDE7-69D8-9218-99BF5BAEC2F7}"/>
                </a:ext>
              </a:extLst>
            </p:cNvPr>
            <p:cNvCxnSpPr>
              <a:cxnSpLocks/>
              <a:stCxn id="36" idx="2"/>
              <a:endCxn id="37" idx="3"/>
            </p:cNvCxnSpPr>
            <p:nvPr/>
          </p:nvCxnSpPr>
          <p:spPr>
            <a:xfrm rot="5400000">
              <a:off x="8172459" y="3432922"/>
              <a:ext cx="1153677" cy="134025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46A5CD15-9C04-226B-15CB-4BD4FD828D12}"/>
                </a:ext>
              </a:extLst>
            </p:cNvPr>
            <p:cNvCxnSpPr>
              <a:cxnSpLocks/>
              <a:stCxn id="36" idx="2"/>
              <a:endCxn id="38" idx="3"/>
            </p:cNvCxnSpPr>
            <p:nvPr/>
          </p:nvCxnSpPr>
          <p:spPr>
            <a:xfrm rot="5400000">
              <a:off x="8508977" y="3769440"/>
              <a:ext cx="1153676" cy="667204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urved Connector 62">
              <a:extLst>
                <a:ext uri="{FF2B5EF4-FFF2-40B4-BE49-F238E27FC236}">
                  <a16:creationId xmlns:a16="http://schemas.microsoft.com/office/drawing/2014/main" id="{564D3AA6-B642-3A81-BE58-09F3E04BC30F}"/>
                </a:ext>
              </a:extLst>
            </p:cNvPr>
            <p:cNvCxnSpPr>
              <a:cxnSpLocks/>
              <a:stCxn id="36" idx="2"/>
              <a:endCxn id="39" idx="3"/>
            </p:cNvCxnSpPr>
            <p:nvPr/>
          </p:nvCxnSpPr>
          <p:spPr>
            <a:xfrm rot="5400000">
              <a:off x="8837606" y="4098062"/>
              <a:ext cx="1153677" cy="996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urved Connector 1023">
              <a:extLst>
                <a:ext uri="{FF2B5EF4-FFF2-40B4-BE49-F238E27FC236}">
                  <a16:creationId xmlns:a16="http://schemas.microsoft.com/office/drawing/2014/main" id="{BAF7B928-6869-236F-0ACC-993757CA4215}"/>
                </a:ext>
              </a:extLst>
            </p:cNvPr>
            <p:cNvCxnSpPr>
              <a:cxnSpLocks/>
              <a:stCxn id="36" idx="2"/>
              <a:endCxn id="53" idx="3"/>
            </p:cNvCxnSpPr>
            <p:nvPr/>
          </p:nvCxnSpPr>
          <p:spPr>
            <a:xfrm rot="16200000" flipH="1">
              <a:off x="9167053" y="3778582"/>
              <a:ext cx="1153675" cy="64893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urved Connector 1024">
              <a:extLst>
                <a:ext uri="{FF2B5EF4-FFF2-40B4-BE49-F238E27FC236}">
                  <a16:creationId xmlns:a16="http://schemas.microsoft.com/office/drawing/2014/main" id="{B035FA55-7BF7-7208-1A14-207F43704408}"/>
                </a:ext>
              </a:extLst>
            </p:cNvPr>
            <p:cNvCxnSpPr>
              <a:cxnSpLocks/>
              <a:stCxn id="36" idx="2"/>
              <a:endCxn id="52" idx="3"/>
            </p:cNvCxnSpPr>
            <p:nvPr/>
          </p:nvCxnSpPr>
          <p:spPr>
            <a:xfrm rot="16200000" flipH="1">
              <a:off x="9504214" y="3441421"/>
              <a:ext cx="1153675" cy="132325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urved Connector 1026">
              <a:extLst>
                <a:ext uri="{FF2B5EF4-FFF2-40B4-BE49-F238E27FC236}">
                  <a16:creationId xmlns:a16="http://schemas.microsoft.com/office/drawing/2014/main" id="{442E64F4-19ED-3157-8D7F-2933D34F727F}"/>
                </a:ext>
              </a:extLst>
            </p:cNvPr>
            <p:cNvCxnSpPr>
              <a:cxnSpLocks/>
              <a:stCxn id="40" idx="2"/>
              <a:endCxn id="51" idx="3"/>
            </p:cNvCxnSpPr>
            <p:nvPr/>
          </p:nvCxnSpPr>
          <p:spPr>
            <a:xfrm rot="5400000">
              <a:off x="12147618" y="3241311"/>
              <a:ext cx="1520257" cy="135689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urved Connector 1027">
              <a:extLst>
                <a:ext uri="{FF2B5EF4-FFF2-40B4-BE49-F238E27FC236}">
                  <a16:creationId xmlns:a16="http://schemas.microsoft.com/office/drawing/2014/main" id="{87F638A0-5959-FD0A-EA27-E5A76ABF8A83}"/>
                </a:ext>
              </a:extLst>
            </p:cNvPr>
            <p:cNvCxnSpPr>
              <a:cxnSpLocks/>
              <a:stCxn id="40" idx="2"/>
              <a:endCxn id="47" idx="3"/>
            </p:cNvCxnSpPr>
            <p:nvPr/>
          </p:nvCxnSpPr>
          <p:spPr>
            <a:xfrm rot="5400000">
              <a:off x="12485564" y="3579267"/>
              <a:ext cx="1520258" cy="6809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urved Connector 1028">
              <a:extLst>
                <a:ext uri="{FF2B5EF4-FFF2-40B4-BE49-F238E27FC236}">
                  <a16:creationId xmlns:a16="http://schemas.microsoft.com/office/drawing/2014/main" id="{50C4CCFC-5A2A-8523-A60B-901CCD032AED}"/>
                </a:ext>
              </a:extLst>
            </p:cNvPr>
            <p:cNvCxnSpPr>
              <a:cxnSpLocks/>
              <a:stCxn id="40" idx="2"/>
              <a:endCxn id="46" idx="3"/>
            </p:cNvCxnSpPr>
            <p:nvPr/>
          </p:nvCxnSpPr>
          <p:spPr>
            <a:xfrm rot="5400000">
              <a:off x="12824861" y="3918562"/>
              <a:ext cx="1520256" cy="2389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Curved Connector 1030">
              <a:extLst>
                <a:ext uri="{FF2B5EF4-FFF2-40B4-BE49-F238E27FC236}">
                  <a16:creationId xmlns:a16="http://schemas.microsoft.com/office/drawing/2014/main" id="{C6761845-0B25-FE8F-96D4-8C854A4CF17F}"/>
                </a:ext>
              </a:extLst>
            </p:cNvPr>
            <p:cNvCxnSpPr>
              <a:cxnSpLocks/>
              <a:stCxn id="40" idx="2"/>
              <a:endCxn id="48" idx="3"/>
            </p:cNvCxnSpPr>
            <p:nvPr/>
          </p:nvCxnSpPr>
          <p:spPr>
            <a:xfrm rot="16200000" flipH="1">
              <a:off x="13164120" y="3581698"/>
              <a:ext cx="1520253" cy="6761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Curved Connector 1032">
              <a:extLst>
                <a:ext uri="{FF2B5EF4-FFF2-40B4-BE49-F238E27FC236}">
                  <a16:creationId xmlns:a16="http://schemas.microsoft.com/office/drawing/2014/main" id="{A6C11575-AD09-1C61-F1CF-4335F8FE49D4}"/>
                </a:ext>
              </a:extLst>
            </p:cNvPr>
            <p:cNvCxnSpPr>
              <a:cxnSpLocks/>
              <a:stCxn id="40" idx="2"/>
              <a:endCxn id="49" idx="3"/>
            </p:cNvCxnSpPr>
            <p:nvPr/>
          </p:nvCxnSpPr>
          <p:spPr>
            <a:xfrm rot="16200000" flipH="1">
              <a:off x="13510297" y="3235507"/>
              <a:ext cx="1520252" cy="136848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Curved Connector 1034">
              <a:extLst>
                <a:ext uri="{FF2B5EF4-FFF2-40B4-BE49-F238E27FC236}">
                  <a16:creationId xmlns:a16="http://schemas.microsoft.com/office/drawing/2014/main" id="{F4D8138E-81B6-B2A2-CD86-F1556FB6FDE4}"/>
                </a:ext>
              </a:extLst>
            </p:cNvPr>
            <p:cNvCxnSpPr>
              <a:cxnSpLocks/>
              <a:stCxn id="40" idx="2"/>
              <a:endCxn id="50" idx="3"/>
            </p:cNvCxnSpPr>
            <p:nvPr/>
          </p:nvCxnSpPr>
          <p:spPr>
            <a:xfrm rot="16200000" flipH="1">
              <a:off x="13846739" y="2899079"/>
              <a:ext cx="1520251" cy="204134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Curved Connector 1036">
              <a:extLst>
                <a:ext uri="{FF2B5EF4-FFF2-40B4-BE49-F238E27FC236}">
                  <a16:creationId xmlns:a16="http://schemas.microsoft.com/office/drawing/2014/main" id="{F741C81A-A91B-B7DB-CF91-A133217BC00E}"/>
                </a:ext>
              </a:extLst>
            </p:cNvPr>
            <p:cNvCxnSpPr>
              <a:cxnSpLocks/>
              <a:stCxn id="41" idx="2"/>
              <a:endCxn id="42" idx="3"/>
            </p:cNvCxnSpPr>
            <p:nvPr/>
          </p:nvCxnSpPr>
          <p:spPr>
            <a:xfrm rot="5400000">
              <a:off x="16068488" y="3915275"/>
              <a:ext cx="1518383" cy="707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Curved Connector 1038">
              <a:extLst>
                <a:ext uri="{FF2B5EF4-FFF2-40B4-BE49-F238E27FC236}">
                  <a16:creationId xmlns:a16="http://schemas.microsoft.com/office/drawing/2014/main" id="{7F706ED0-1C2C-7E49-4397-63B49E0565A8}"/>
                </a:ext>
              </a:extLst>
            </p:cNvPr>
            <p:cNvCxnSpPr>
              <a:cxnSpLocks/>
              <a:stCxn id="41" idx="2"/>
              <a:endCxn id="43" idx="3"/>
            </p:cNvCxnSpPr>
            <p:nvPr/>
          </p:nvCxnSpPr>
          <p:spPr>
            <a:xfrm rot="16200000" flipH="1">
              <a:off x="16404707" y="3586128"/>
              <a:ext cx="1518383" cy="66536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Curved Connector 1040">
              <a:extLst>
                <a:ext uri="{FF2B5EF4-FFF2-40B4-BE49-F238E27FC236}">
                  <a16:creationId xmlns:a16="http://schemas.microsoft.com/office/drawing/2014/main" id="{5C6E8AB3-2657-5B1A-F28C-64ED46384095}"/>
                </a:ext>
              </a:extLst>
            </p:cNvPr>
            <p:cNvCxnSpPr>
              <a:cxnSpLocks/>
              <a:stCxn id="41" idx="2"/>
              <a:endCxn id="44" idx="3"/>
            </p:cNvCxnSpPr>
            <p:nvPr/>
          </p:nvCxnSpPr>
          <p:spPr>
            <a:xfrm rot="16200000" flipH="1">
              <a:off x="16737599" y="3253234"/>
              <a:ext cx="1518382" cy="133116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Curved Connector 1042">
              <a:extLst>
                <a:ext uri="{FF2B5EF4-FFF2-40B4-BE49-F238E27FC236}">
                  <a16:creationId xmlns:a16="http://schemas.microsoft.com/office/drawing/2014/main" id="{FED2FA06-D679-CC04-7E23-35C853983A3B}"/>
                </a:ext>
              </a:extLst>
            </p:cNvPr>
            <p:cNvCxnSpPr>
              <a:cxnSpLocks/>
              <a:stCxn id="40" idx="2"/>
              <a:endCxn id="37" idx="3"/>
            </p:cNvCxnSpPr>
            <p:nvPr/>
          </p:nvCxnSpPr>
          <p:spPr>
            <a:xfrm rot="5400000">
              <a:off x="10072543" y="1166248"/>
              <a:ext cx="1520260" cy="550702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Curved Connector 1043">
              <a:extLst>
                <a:ext uri="{FF2B5EF4-FFF2-40B4-BE49-F238E27FC236}">
                  <a16:creationId xmlns:a16="http://schemas.microsoft.com/office/drawing/2014/main" id="{4A9DA38C-341A-CFA4-0A12-0EB919630F31}"/>
                </a:ext>
              </a:extLst>
            </p:cNvPr>
            <p:cNvCxnSpPr>
              <a:cxnSpLocks/>
              <a:stCxn id="40" idx="2"/>
              <a:endCxn id="39" idx="3"/>
            </p:cNvCxnSpPr>
            <p:nvPr/>
          </p:nvCxnSpPr>
          <p:spPr>
            <a:xfrm rot="5400000">
              <a:off x="10737690" y="1831388"/>
              <a:ext cx="1520260" cy="417672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7" name="Right Arrow 1046">
            <a:extLst>
              <a:ext uri="{FF2B5EF4-FFF2-40B4-BE49-F238E27FC236}">
                <a16:creationId xmlns:a16="http://schemas.microsoft.com/office/drawing/2014/main" id="{65642CF0-1236-625C-AD5C-1C44A40DB305}"/>
              </a:ext>
            </a:extLst>
          </p:cNvPr>
          <p:cNvSpPr/>
          <p:nvPr/>
        </p:nvSpPr>
        <p:spPr>
          <a:xfrm>
            <a:off x="2175338" y="4201292"/>
            <a:ext cx="523737" cy="667941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48" name="Right Arrow 1047">
            <a:extLst>
              <a:ext uri="{FF2B5EF4-FFF2-40B4-BE49-F238E27FC236}">
                <a16:creationId xmlns:a16="http://schemas.microsoft.com/office/drawing/2014/main" id="{8FE44DA4-728F-249C-4ADF-F6EC71CB93F3}"/>
              </a:ext>
            </a:extLst>
          </p:cNvPr>
          <p:cNvSpPr/>
          <p:nvPr/>
        </p:nvSpPr>
        <p:spPr>
          <a:xfrm>
            <a:off x="7170584" y="4203475"/>
            <a:ext cx="523737" cy="667941"/>
          </a:xfrm>
          <a:prstGeom prst="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D6D57D61-33ED-D1D6-5364-605F2BEA3ADA}"/>
              </a:ext>
            </a:extLst>
          </p:cNvPr>
          <p:cNvSpPr txBox="1"/>
          <p:nvPr/>
        </p:nvSpPr>
        <p:spPr>
          <a:xfrm>
            <a:off x="2678228" y="7728321"/>
            <a:ext cx="109913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Many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concepts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have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too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small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frequency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(even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ZERO)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to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be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accurately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placed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onto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the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taxonomy.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8328AE8-1700-F85F-25E5-A8A8C26386A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7" grpId="0" animBg="1"/>
      <p:bldP spid="1048" grpId="0" animBg="1"/>
      <p:bldP spid="10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0145816-4502-9685-C028-9B3F7AD7F490}"/>
              </a:ext>
            </a:extLst>
          </p:cNvPr>
          <p:cNvSpPr/>
          <p:nvPr/>
        </p:nvSpPr>
        <p:spPr>
          <a:xfrm>
            <a:off x="-18550" y="0"/>
            <a:ext cx="16294688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New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Methodology: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Generate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Concepts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Word</a:t>
            </a:r>
            <a:endParaRPr lang="en-US" sz="4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2" name="表格 7">
            <a:extLst>
              <a:ext uri="{FF2B5EF4-FFF2-40B4-BE49-F238E27FC236}">
                <a16:creationId xmlns:a16="http://schemas.microsoft.com/office/drawing/2014/main" id="{467DD65E-0BD7-3AF8-B05C-5A4ECAD0B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116472"/>
              </p:ext>
            </p:extLst>
          </p:nvPr>
        </p:nvGraphicFramePr>
        <p:xfrm>
          <a:off x="319916" y="1316486"/>
          <a:ext cx="6253878" cy="34390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71072">
                  <a:extLst>
                    <a:ext uri="{9D8B030D-6E8A-4147-A177-3AD203B41FA5}">
                      <a16:colId xmlns:a16="http://schemas.microsoft.com/office/drawing/2014/main" val="3660511777"/>
                    </a:ext>
                  </a:extLst>
                </a:gridCol>
                <a:gridCol w="2013020">
                  <a:extLst>
                    <a:ext uri="{9D8B030D-6E8A-4147-A177-3AD203B41FA5}">
                      <a16:colId xmlns:a16="http://schemas.microsoft.com/office/drawing/2014/main" val="3125238693"/>
                    </a:ext>
                  </a:extLst>
                </a:gridCol>
                <a:gridCol w="1669786">
                  <a:extLst>
                    <a:ext uri="{9D8B030D-6E8A-4147-A177-3AD203B41FA5}">
                      <a16:colId xmlns:a16="http://schemas.microsoft.com/office/drawing/2014/main" val="562732152"/>
                    </a:ext>
                  </a:extLst>
                </a:gridCol>
              </a:tblGrid>
              <a:tr h="537354">
                <a:tc>
                  <a:txBody>
                    <a:bodyPr/>
                    <a:lstStyle/>
                    <a:p>
                      <a:pPr algn="ctr"/>
                      <a:endParaRPr lang="zh-CN" altLang="en-US" sz="2500" b="0" i="0" kern="1200" dirty="0">
                        <a:solidFill>
                          <a:srgbClr val="002B5B"/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500" b="0" kern="12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500" b="0" kern="12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Concepts</a:t>
                      </a:r>
                      <a:endParaRPr lang="zh-CN" altLang="en-US" sz="2500" b="0" i="0" kern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500" b="0" kern="12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500" b="0" kern="12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500" b="0" kern="12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Words</a:t>
                      </a:r>
                      <a:endParaRPr lang="zh-CN" altLang="en-US" sz="2500" b="0" i="0" kern="12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470442"/>
                  </a:ext>
                </a:extLst>
              </a:tr>
              <a:tr h="5373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MAG-CS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29,484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16,398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794768"/>
                  </a:ext>
                </a:extLst>
              </a:tr>
              <a:tr h="91350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Found in corpus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18,338 (62.2%)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13,914 (84.9%)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458827"/>
                  </a:ext>
                </a:extLst>
              </a:tr>
              <a:tr h="5373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MeSH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29,758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22,367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180274"/>
                  </a:ext>
                </a:extLst>
              </a:tr>
              <a:tr h="913503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Found in corpus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14,614</a:t>
                      </a:r>
                    </a:p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(47.6%)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22,193</a:t>
                      </a:r>
                    </a:p>
                    <a:p>
                      <a:pPr algn="ctr"/>
                      <a:r>
                        <a:rPr lang="en-US" altLang="zh-CN" sz="2500" b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(99.2%)</a:t>
                      </a:r>
                      <a:endParaRPr lang="zh-CN" altLang="en-US" sz="2500" b="0" i="0" kern="12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001383"/>
                  </a:ext>
                </a:extLst>
              </a:tr>
            </a:tbl>
          </a:graphicData>
        </a:graphic>
      </p:graphicFrame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FCE09C3F-4B1F-556A-E9E3-1AB3E8A317B2}"/>
              </a:ext>
            </a:extLst>
          </p:cNvPr>
          <p:cNvGrpSpPr>
            <a:grpSpLocks noChangeAspect="1"/>
          </p:cNvGrpSpPr>
          <p:nvPr/>
        </p:nvGrpSpPr>
        <p:grpSpPr>
          <a:xfrm>
            <a:off x="319916" y="5108067"/>
            <a:ext cx="3858126" cy="3699048"/>
            <a:chOff x="8798104" y="3780441"/>
            <a:chExt cx="2319729" cy="222408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34B59F-0CA6-B345-1DC2-B7D26DDE0F53}"/>
                </a:ext>
              </a:extLst>
            </p:cNvPr>
            <p:cNvSpPr/>
            <p:nvPr/>
          </p:nvSpPr>
          <p:spPr>
            <a:xfrm>
              <a:off x="8798104" y="4170628"/>
              <a:ext cx="1644336" cy="18290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02CAD6A-AA41-E64A-CEB4-ED354C8F541E}"/>
                </a:ext>
              </a:extLst>
            </p:cNvPr>
            <p:cNvSpPr/>
            <p:nvPr/>
          </p:nvSpPr>
          <p:spPr>
            <a:xfrm rot="16200000">
              <a:off x="9661190" y="5009249"/>
              <a:ext cx="1828800" cy="16174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9000">
                  <a:schemeClr val="accent5">
                    <a:lumMod val="20000"/>
                    <a:lumOff val="80000"/>
                  </a:schemeClr>
                </a:gs>
                <a:gs pos="37000">
                  <a:schemeClr val="accent5">
                    <a:lumMod val="75000"/>
                  </a:schemeClr>
                </a:gs>
                <a:gs pos="100000">
                  <a:srgbClr val="002060"/>
                </a:gs>
              </a:gsLst>
              <a:lin ang="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50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1C859F-3B2D-4470-A367-1A8C033A046F}"/>
                </a:ext>
              </a:extLst>
            </p:cNvPr>
            <p:cNvSpPr/>
            <p:nvPr/>
          </p:nvSpPr>
          <p:spPr>
            <a:xfrm>
              <a:off x="10033345" y="3780441"/>
              <a:ext cx="1084488" cy="286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500" b="1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Frequency</a:t>
              </a:r>
              <a:endParaRPr lang="en-US" sz="25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35FFA41-E145-5E6A-AF1C-DA663786E97E}"/>
                </a:ext>
              </a:extLst>
            </p:cNvPr>
            <p:cNvSpPr/>
            <p:nvPr/>
          </p:nvSpPr>
          <p:spPr>
            <a:xfrm>
              <a:off x="10609396" y="4048933"/>
              <a:ext cx="396322" cy="286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2500" baseline="300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en-US" sz="25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443DA11-0B22-79C6-D8D3-260CA3BDBD67}"/>
                </a:ext>
              </a:extLst>
            </p:cNvPr>
            <p:cNvSpPr/>
            <p:nvPr/>
          </p:nvSpPr>
          <p:spPr>
            <a:xfrm>
              <a:off x="10615902" y="4252242"/>
              <a:ext cx="396322" cy="286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2500" baseline="300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en-US" sz="25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F2150D2-47A8-282B-B3D4-2A9B25E7FF17}"/>
                </a:ext>
              </a:extLst>
            </p:cNvPr>
            <p:cNvSpPr/>
            <p:nvPr/>
          </p:nvSpPr>
          <p:spPr>
            <a:xfrm>
              <a:off x="10609396" y="4483879"/>
              <a:ext cx="396322" cy="286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2500" baseline="300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US" sz="25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5ED744-84B0-DAAE-137E-0BE15E34F16A}"/>
                </a:ext>
              </a:extLst>
            </p:cNvPr>
            <p:cNvSpPr/>
            <p:nvPr/>
          </p:nvSpPr>
          <p:spPr>
            <a:xfrm>
              <a:off x="10615902" y="4830500"/>
              <a:ext cx="396322" cy="286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2500" baseline="300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US" sz="25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26" name="Rectangle 1025">
              <a:extLst>
                <a:ext uri="{FF2B5EF4-FFF2-40B4-BE49-F238E27FC236}">
                  <a16:creationId xmlns:a16="http://schemas.microsoft.com/office/drawing/2014/main" id="{67A332E3-579E-F752-F682-064EE15D760F}"/>
                </a:ext>
              </a:extLst>
            </p:cNvPr>
            <p:cNvSpPr/>
            <p:nvPr/>
          </p:nvSpPr>
          <p:spPr>
            <a:xfrm>
              <a:off x="10609396" y="5264254"/>
              <a:ext cx="396322" cy="286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2500" baseline="300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US" sz="25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30" name="Rectangle 1029">
              <a:extLst>
                <a:ext uri="{FF2B5EF4-FFF2-40B4-BE49-F238E27FC236}">
                  <a16:creationId xmlns:a16="http://schemas.microsoft.com/office/drawing/2014/main" id="{9924DE58-4AAC-9890-D06C-461AD55E2C4F}"/>
                </a:ext>
              </a:extLst>
            </p:cNvPr>
            <p:cNvSpPr/>
            <p:nvPr/>
          </p:nvSpPr>
          <p:spPr>
            <a:xfrm>
              <a:off x="10615902" y="5685759"/>
              <a:ext cx="396322" cy="286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  <a:r>
                <a:rPr lang="en-US" altLang="zh-CN" sz="2500" baseline="300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2500" baseline="300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D1B18B15-75CE-D066-5608-2ED0A1C3EA39}"/>
                </a:ext>
              </a:extLst>
            </p:cNvPr>
            <p:cNvSpPr/>
            <p:nvPr/>
          </p:nvSpPr>
          <p:spPr>
            <a:xfrm>
              <a:off x="8840095" y="4207128"/>
              <a:ext cx="1139426" cy="16747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acid</a:t>
              </a:r>
            </a:p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nucleic</a:t>
              </a:r>
            </a:p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phenomena</a:t>
              </a:r>
            </a:p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biochemical</a:t>
              </a:r>
            </a:p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renaturation</a:t>
              </a:r>
            </a:p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5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9" name="Group 1178">
            <a:extLst>
              <a:ext uri="{FF2B5EF4-FFF2-40B4-BE49-F238E27FC236}">
                <a16:creationId xmlns:a16="http://schemas.microsoft.com/office/drawing/2014/main" id="{0225F946-1C80-DB50-01F3-72411F0791FF}"/>
              </a:ext>
            </a:extLst>
          </p:cNvPr>
          <p:cNvGrpSpPr/>
          <p:nvPr/>
        </p:nvGrpSpPr>
        <p:grpSpPr>
          <a:xfrm>
            <a:off x="5050348" y="1222130"/>
            <a:ext cx="11045591" cy="7574965"/>
            <a:chOff x="5050348" y="1222130"/>
            <a:chExt cx="11045591" cy="7574965"/>
          </a:xfrm>
        </p:grpSpPr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4CB4DC33-4761-6F29-ED2C-DA830A526E7F}"/>
                </a:ext>
              </a:extLst>
            </p:cNvPr>
            <p:cNvGrpSpPr/>
            <p:nvPr/>
          </p:nvGrpSpPr>
          <p:grpSpPr>
            <a:xfrm>
              <a:off x="10370690" y="1222130"/>
              <a:ext cx="2395962" cy="2416176"/>
              <a:chOff x="10370690" y="1222130"/>
              <a:chExt cx="2395962" cy="2416176"/>
            </a:xfrm>
          </p:grpSpPr>
          <p:cxnSp>
            <p:nvCxnSpPr>
              <p:cNvPr id="1040" name="Straight Arrow Connector 1039">
                <a:extLst>
                  <a:ext uri="{FF2B5EF4-FFF2-40B4-BE49-F238E27FC236}">
                    <a16:creationId xmlns:a16="http://schemas.microsoft.com/office/drawing/2014/main" id="{6E8D3919-479E-3843-A958-E5CF2BC5E252}"/>
                  </a:ext>
                </a:extLst>
              </p:cNvPr>
              <p:cNvCxnSpPr>
                <a:cxnSpLocks/>
                <a:stCxn id="1053" idx="3"/>
                <a:endCxn id="1054" idx="0"/>
              </p:cNvCxnSpPr>
              <p:nvPr/>
            </p:nvCxnSpPr>
            <p:spPr>
              <a:xfrm flipH="1">
                <a:off x="11265994" y="2089152"/>
                <a:ext cx="316868" cy="421882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2" name="Straight Arrow Connector 1041">
                <a:extLst>
                  <a:ext uri="{FF2B5EF4-FFF2-40B4-BE49-F238E27FC236}">
                    <a16:creationId xmlns:a16="http://schemas.microsoft.com/office/drawing/2014/main" id="{0B07C016-B38B-DE58-413D-BCAFFD844FA8}"/>
                  </a:ext>
                </a:extLst>
              </p:cNvPr>
              <p:cNvCxnSpPr>
                <a:cxnSpLocks/>
                <a:stCxn id="1053" idx="5"/>
                <a:endCxn id="1055" idx="0"/>
              </p:cNvCxnSpPr>
              <p:nvPr/>
            </p:nvCxnSpPr>
            <p:spPr>
              <a:xfrm>
                <a:off x="11814529" y="2089152"/>
                <a:ext cx="298770" cy="421882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5" name="Straight Arrow Connector 1044">
                <a:extLst>
                  <a:ext uri="{FF2B5EF4-FFF2-40B4-BE49-F238E27FC236}">
                    <a16:creationId xmlns:a16="http://schemas.microsoft.com/office/drawing/2014/main" id="{A5F55077-E185-EA4D-B4E9-8A788CD2E08C}"/>
                  </a:ext>
                </a:extLst>
              </p:cNvPr>
              <p:cNvCxnSpPr>
                <a:cxnSpLocks/>
                <a:stCxn id="1054" idx="4"/>
                <a:endCxn id="1056" idx="7"/>
              </p:cNvCxnSpPr>
              <p:nvPr/>
            </p:nvCxnSpPr>
            <p:spPr>
              <a:xfrm flipH="1">
                <a:off x="10806702" y="2838659"/>
                <a:ext cx="459293" cy="520001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6" name="Straight Arrow Connector 1045">
                <a:extLst>
                  <a:ext uri="{FF2B5EF4-FFF2-40B4-BE49-F238E27FC236}">
                    <a16:creationId xmlns:a16="http://schemas.microsoft.com/office/drawing/2014/main" id="{CE8D7C59-9ADE-6FEB-B33D-22810B0FD476}"/>
                  </a:ext>
                </a:extLst>
              </p:cNvPr>
              <p:cNvCxnSpPr>
                <a:cxnSpLocks/>
                <a:stCxn id="1054" idx="4"/>
                <a:endCxn id="1057" idx="0"/>
              </p:cNvCxnSpPr>
              <p:nvPr/>
            </p:nvCxnSpPr>
            <p:spPr>
              <a:xfrm>
                <a:off x="11265994" y="2838659"/>
                <a:ext cx="120692" cy="472022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0" name="Straight Arrow Connector 1049">
                <a:extLst>
                  <a:ext uri="{FF2B5EF4-FFF2-40B4-BE49-F238E27FC236}">
                    <a16:creationId xmlns:a16="http://schemas.microsoft.com/office/drawing/2014/main" id="{6D5B3CE3-9F0B-2C28-36D9-41B454195338}"/>
                  </a:ext>
                </a:extLst>
              </p:cNvPr>
              <p:cNvCxnSpPr>
                <a:cxnSpLocks/>
                <a:stCxn id="1055" idx="4"/>
                <a:endCxn id="1058" idx="0"/>
              </p:cNvCxnSpPr>
              <p:nvPr/>
            </p:nvCxnSpPr>
            <p:spPr>
              <a:xfrm flipH="1">
                <a:off x="12026321" y="2838659"/>
                <a:ext cx="86978" cy="472022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Arrow Connector 1050">
                <a:extLst>
                  <a:ext uri="{FF2B5EF4-FFF2-40B4-BE49-F238E27FC236}">
                    <a16:creationId xmlns:a16="http://schemas.microsoft.com/office/drawing/2014/main" id="{5D01AC87-383E-7472-B5D1-C5374AAE6ABE}"/>
                  </a:ext>
                </a:extLst>
              </p:cNvPr>
              <p:cNvCxnSpPr>
                <a:cxnSpLocks/>
                <a:stCxn id="1055" idx="4"/>
                <a:endCxn id="1059" idx="1"/>
              </p:cNvCxnSpPr>
              <p:nvPr/>
            </p:nvCxnSpPr>
            <p:spPr>
              <a:xfrm>
                <a:off x="12113299" y="2838659"/>
                <a:ext cx="373707" cy="520001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9D3AB271-A5B0-E448-D631-4BE19810EE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34883" y="1809506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solidFill>
                      <a:schemeClr val="tx1">
                        <a:lumMod val="5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0BE39D5D-1137-8C20-303F-35CC5CD111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02182" y="2511034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solidFill>
                      <a:schemeClr val="tx1">
                        <a:lumMod val="50000"/>
                      </a:schemeClr>
                    </a:solidFill>
                    <a:latin typeface="Helvetica Neue"/>
                    <a:cs typeface="Helvetica Neue"/>
                  </a:rPr>
                  <a:t>?</a:t>
                </a:r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F7E4C1B9-F81C-31AB-4CED-E2DE85C891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949487" y="2511034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solidFill>
                      <a:schemeClr val="tx1">
                        <a:lumMod val="50000"/>
                      </a:schemeClr>
                    </a:solidFill>
                    <a:latin typeface="Helvetica Neue"/>
                    <a:cs typeface="Helvetica Neue"/>
                  </a:rPr>
                  <a:t>B</a:t>
                </a:r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0CC3D695-BA65-1195-1EC9-3FB838A3BC5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527056" y="3310681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solidFill>
                      <a:schemeClr val="tx1">
                        <a:lumMod val="50000"/>
                      </a:schemeClr>
                    </a:solidFill>
                    <a:latin typeface="Helvetica Neue"/>
                    <a:cs typeface="Helvetica Neue"/>
                  </a:rPr>
                  <a:t>C</a:t>
                </a:r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D1A46170-19A2-C6E0-892D-5B710A6249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222874" y="3310681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solidFill>
                      <a:schemeClr val="tx1">
                        <a:lumMod val="50000"/>
                      </a:schemeClr>
                    </a:solidFill>
                    <a:latin typeface="Helvetica Neue"/>
                    <a:cs typeface="Helvetica Neue"/>
                  </a:rPr>
                  <a:t>D</a:t>
                </a:r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190F40A1-325D-76E3-4359-8B20BA7B69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862508" y="3310681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B9CA4C8C-C054-AAD9-3281-E949091256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2439027" y="3310681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6F4324F0-3BA0-7D7A-CE12-637A8A9D21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895249" y="1222130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062" name="Straight Arrow Connector 1061">
                <a:extLst>
                  <a:ext uri="{FF2B5EF4-FFF2-40B4-BE49-F238E27FC236}">
                    <a16:creationId xmlns:a16="http://schemas.microsoft.com/office/drawing/2014/main" id="{D0927A8E-4B19-83FB-EDAC-3E0CE6987759}"/>
                  </a:ext>
                </a:extLst>
              </p:cNvPr>
              <p:cNvCxnSpPr>
                <a:cxnSpLocks/>
                <a:stCxn id="1061" idx="5"/>
                <a:endCxn id="1053" idx="1"/>
              </p:cNvCxnSpPr>
              <p:nvPr/>
            </p:nvCxnSpPr>
            <p:spPr>
              <a:xfrm>
                <a:off x="11174894" y="1501775"/>
                <a:ext cx="407969" cy="355711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DC6011FD-813E-8E46-D248-0DD70B8448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370690" y="1806733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066" name="Straight Arrow Connector 1065">
                <a:extLst>
                  <a:ext uri="{FF2B5EF4-FFF2-40B4-BE49-F238E27FC236}">
                    <a16:creationId xmlns:a16="http://schemas.microsoft.com/office/drawing/2014/main" id="{26A8075F-34D2-7DBC-3BA4-AF06C2F8274F}"/>
                  </a:ext>
                </a:extLst>
              </p:cNvPr>
              <p:cNvCxnSpPr>
                <a:cxnSpLocks/>
                <a:stCxn id="1061" idx="3"/>
                <a:endCxn id="1065" idx="7"/>
              </p:cNvCxnSpPr>
              <p:nvPr/>
            </p:nvCxnSpPr>
            <p:spPr>
              <a:xfrm flipH="1">
                <a:off x="10650335" y="1501775"/>
                <a:ext cx="292894" cy="352938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Arrow Connector 1069">
                <a:extLst>
                  <a:ext uri="{FF2B5EF4-FFF2-40B4-BE49-F238E27FC236}">
                    <a16:creationId xmlns:a16="http://schemas.microsoft.com/office/drawing/2014/main" id="{A46AEA1B-E7C8-4BA5-DA29-48B3F45A5C64}"/>
                  </a:ext>
                </a:extLst>
              </p:cNvPr>
              <p:cNvCxnSpPr>
                <a:cxnSpLocks/>
                <a:stCxn id="1065" idx="5"/>
                <a:endCxn id="1054" idx="1"/>
              </p:cNvCxnSpPr>
              <p:nvPr/>
            </p:nvCxnSpPr>
            <p:spPr>
              <a:xfrm>
                <a:off x="10650335" y="2086378"/>
                <a:ext cx="499827" cy="472636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1" name="Group 1130">
              <a:extLst>
                <a:ext uri="{FF2B5EF4-FFF2-40B4-BE49-F238E27FC236}">
                  <a16:creationId xmlns:a16="http://schemas.microsoft.com/office/drawing/2014/main" id="{25446654-B143-BF28-BE5F-D959F4B14679}"/>
                </a:ext>
              </a:extLst>
            </p:cNvPr>
            <p:cNvGrpSpPr/>
            <p:nvPr/>
          </p:nvGrpSpPr>
          <p:grpSpPr>
            <a:xfrm>
              <a:off x="10799727" y="4387438"/>
              <a:ext cx="1491818" cy="1616529"/>
              <a:chOff x="9952181" y="5069923"/>
              <a:chExt cx="1491818" cy="1616529"/>
            </a:xfrm>
          </p:grpSpPr>
          <p:cxnSp>
            <p:nvCxnSpPr>
              <p:cNvPr id="1094" name="Straight Arrow Connector 1093">
                <a:extLst>
                  <a:ext uri="{FF2B5EF4-FFF2-40B4-BE49-F238E27FC236}">
                    <a16:creationId xmlns:a16="http://schemas.microsoft.com/office/drawing/2014/main" id="{A90576E0-A552-6F43-C67F-3E0D8C089AC4}"/>
                  </a:ext>
                </a:extLst>
              </p:cNvPr>
              <p:cNvCxnSpPr>
                <a:cxnSpLocks/>
                <a:stCxn id="1100" idx="3"/>
                <a:endCxn id="1101" idx="0"/>
              </p:cNvCxnSpPr>
              <p:nvPr/>
            </p:nvCxnSpPr>
            <p:spPr>
              <a:xfrm flipH="1">
                <a:off x="10847485" y="5936945"/>
                <a:ext cx="316868" cy="421882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0" name="Oval 1099">
                <a:extLst>
                  <a:ext uri="{FF2B5EF4-FFF2-40B4-BE49-F238E27FC236}">
                    <a16:creationId xmlns:a16="http://schemas.microsoft.com/office/drawing/2014/main" id="{C0C94F47-C1C3-34E9-DD18-85D53C7AA9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16374" y="5657299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solidFill>
                      <a:schemeClr val="tx1">
                        <a:lumMod val="5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101" name="Oval 1100">
                <a:extLst>
                  <a:ext uri="{FF2B5EF4-FFF2-40B4-BE49-F238E27FC236}">
                    <a16:creationId xmlns:a16="http://schemas.microsoft.com/office/drawing/2014/main" id="{559B3277-A62F-BEAF-DBC5-51FCC13075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683673" y="6358827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solidFill>
                      <a:schemeClr val="tx1">
                        <a:lumMod val="50000"/>
                      </a:schemeClr>
                    </a:solidFill>
                    <a:latin typeface="Helvetica Neue"/>
                    <a:cs typeface="Helvetica Neue"/>
                  </a:rPr>
                  <a:t>?</a:t>
                </a:r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107" name="Oval 1106">
                <a:extLst>
                  <a:ext uri="{FF2B5EF4-FFF2-40B4-BE49-F238E27FC236}">
                    <a16:creationId xmlns:a16="http://schemas.microsoft.com/office/drawing/2014/main" id="{A9A31C83-242F-82AB-C2E2-6DF79CD254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476740" y="5069923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108" name="Straight Arrow Connector 1107">
                <a:extLst>
                  <a:ext uri="{FF2B5EF4-FFF2-40B4-BE49-F238E27FC236}">
                    <a16:creationId xmlns:a16="http://schemas.microsoft.com/office/drawing/2014/main" id="{318D3C93-EEB2-048B-E4FA-C5FF33EB8348}"/>
                  </a:ext>
                </a:extLst>
              </p:cNvPr>
              <p:cNvCxnSpPr>
                <a:cxnSpLocks/>
                <a:stCxn id="1107" idx="5"/>
                <a:endCxn id="1100" idx="1"/>
              </p:cNvCxnSpPr>
              <p:nvPr/>
            </p:nvCxnSpPr>
            <p:spPr>
              <a:xfrm>
                <a:off x="10756385" y="5349568"/>
                <a:ext cx="407969" cy="355711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9" name="Oval 1108">
                <a:extLst>
                  <a:ext uri="{FF2B5EF4-FFF2-40B4-BE49-F238E27FC236}">
                    <a16:creationId xmlns:a16="http://schemas.microsoft.com/office/drawing/2014/main" id="{B4E867C6-C082-9EE4-6B11-8C52212F49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52181" y="5654526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110" name="Straight Arrow Connector 1109">
                <a:extLst>
                  <a:ext uri="{FF2B5EF4-FFF2-40B4-BE49-F238E27FC236}">
                    <a16:creationId xmlns:a16="http://schemas.microsoft.com/office/drawing/2014/main" id="{99DEFB3A-9B0D-5C2F-BCD6-DEC2C7B2C9E3}"/>
                  </a:ext>
                </a:extLst>
              </p:cNvPr>
              <p:cNvCxnSpPr>
                <a:cxnSpLocks/>
                <a:stCxn id="1107" idx="3"/>
                <a:endCxn id="1109" idx="7"/>
              </p:cNvCxnSpPr>
              <p:nvPr/>
            </p:nvCxnSpPr>
            <p:spPr>
              <a:xfrm flipH="1">
                <a:off x="10231826" y="5349568"/>
                <a:ext cx="292894" cy="352938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1" name="Straight Arrow Connector 1110">
                <a:extLst>
                  <a:ext uri="{FF2B5EF4-FFF2-40B4-BE49-F238E27FC236}">
                    <a16:creationId xmlns:a16="http://schemas.microsoft.com/office/drawing/2014/main" id="{93849129-9EAE-F0E0-5DC3-47366B0D7450}"/>
                  </a:ext>
                </a:extLst>
              </p:cNvPr>
              <p:cNvCxnSpPr>
                <a:cxnSpLocks/>
                <a:stCxn id="1109" idx="5"/>
                <a:endCxn id="1101" idx="1"/>
              </p:cNvCxnSpPr>
              <p:nvPr/>
            </p:nvCxnSpPr>
            <p:spPr>
              <a:xfrm>
                <a:off x="10231826" y="5934171"/>
                <a:ext cx="499827" cy="472636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2" name="Group 1131">
              <a:extLst>
                <a:ext uri="{FF2B5EF4-FFF2-40B4-BE49-F238E27FC236}">
                  <a16:creationId xmlns:a16="http://schemas.microsoft.com/office/drawing/2014/main" id="{265814A9-6478-E06E-AA60-7BD1A15FD607}"/>
                </a:ext>
              </a:extLst>
            </p:cNvPr>
            <p:cNvGrpSpPr/>
            <p:nvPr/>
          </p:nvGrpSpPr>
          <p:grpSpPr>
            <a:xfrm>
              <a:off x="14183407" y="4527254"/>
              <a:ext cx="1023443" cy="1127272"/>
              <a:chOff x="13689137" y="4272608"/>
              <a:chExt cx="1023443" cy="1127272"/>
            </a:xfrm>
          </p:grpSpPr>
          <p:cxnSp>
            <p:nvCxnSpPr>
              <p:cNvPr id="1115" name="Straight Arrow Connector 1114">
                <a:extLst>
                  <a:ext uri="{FF2B5EF4-FFF2-40B4-BE49-F238E27FC236}">
                    <a16:creationId xmlns:a16="http://schemas.microsoft.com/office/drawing/2014/main" id="{92945E61-D418-9F50-A4A9-07DAD81C4AE3}"/>
                  </a:ext>
                </a:extLst>
              </p:cNvPr>
              <p:cNvCxnSpPr>
                <a:cxnSpLocks/>
                <a:stCxn id="1120" idx="4"/>
                <a:endCxn id="1122" idx="7"/>
              </p:cNvCxnSpPr>
              <p:nvPr/>
            </p:nvCxnSpPr>
            <p:spPr>
              <a:xfrm flipH="1">
                <a:off x="13968783" y="4600233"/>
                <a:ext cx="459293" cy="520001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6" name="Straight Arrow Connector 1115">
                <a:extLst>
                  <a:ext uri="{FF2B5EF4-FFF2-40B4-BE49-F238E27FC236}">
                    <a16:creationId xmlns:a16="http://schemas.microsoft.com/office/drawing/2014/main" id="{84AE81DB-7E39-345E-0AD0-A03FFE7743E9}"/>
                  </a:ext>
                </a:extLst>
              </p:cNvPr>
              <p:cNvCxnSpPr>
                <a:cxnSpLocks/>
                <a:stCxn id="1120" idx="4"/>
                <a:endCxn id="1123" idx="0"/>
              </p:cNvCxnSpPr>
              <p:nvPr/>
            </p:nvCxnSpPr>
            <p:spPr>
              <a:xfrm>
                <a:off x="14428075" y="4600233"/>
                <a:ext cx="120692" cy="472022"/>
              </a:xfrm>
              <a:prstGeom prst="straightConnector1">
                <a:avLst/>
              </a:prstGeom>
              <a:ln w="28575" cmpd="sng">
                <a:solidFill>
                  <a:schemeClr val="tx1">
                    <a:lumMod val="60000"/>
                    <a:lumOff val="40000"/>
                  </a:schemeClr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0" name="Oval 1119">
                <a:extLst>
                  <a:ext uri="{FF2B5EF4-FFF2-40B4-BE49-F238E27FC236}">
                    <a16:creationId xmlns:a16="http://schemas.microsoft.com/office/drawing/2014/main" id="{8AABCACB-43DE-2C50-C2FE-AEFD21D602E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264263" y="4272608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solidFill>
                      <a:schemeClr val="tx1">
                        <a:lumMod val="50000"/>
                      </a:schemeClr>
                    </a:solidFill>
                    <a:latin typeface="Helvetica Neue"/>
                    <a:cs typeface="Helvetica Neue"/>
                  </a:rPr>
                  <a:t>?</a:t>
                </a:r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122" name="Oval 1121">
                <a:extLst>
                  <a:ext uri="{FF2B5EF4-FFF2-40B4-BE49-F238E27FC236}">
                    <a16:creationId xmlns:a16="http://schemas.microsoft.com/office/drawing/2014/main" id="{6D2F245C-E88E-35A5-D27F-725DE6E11E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689137" y="5072255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solidFill>
                      <a:schemeClr val="tx1">
                        <a:lumMod val="50000"/>
                      </a:schemeClr>
                    </a:solidFill>
                    <a:latin typeface="Helvetica Neue"/>
                    <a:cs typeface="Helvetica Neue"/>
                  </a:rPr>
                  <a:t>C</a:t>
                </a:r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1123" name="Oval 1122">
                <a:extLst>
                  <a:ext uri="{FF2B5EF4-FFF2-40B4-BE49-F238E27FC236}">
                    <a16:creationId xmlns:a16="http://schemas.microsoft.com/office/drawing/2014/main" id="{4D498D35-07E7-BDC9-E9BC-E7EBE0D9A7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384955" y="5072255"/>
                <a:ext cx="327625" cy="327625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solidFill>
                      <a:schemeClr val="tx1">
                        <a:lumMod val="50000"/>
                      </a:schemeClr>
                    </a:solidFill>
                    <a:latin typeface="Helvetica Neue"/>
                    <a:cs typeface="Helvetica Neue"/>
                  </a:rPr>
                  <a:t>D</a:t>
                </a:r>
                <a:endParaRPr 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F3D43739-728D-3E9B-7F8B-5D62F6A7DCEE}"/>
                </a:ext>
              </a:extLst>
            </p:cNvPr>
            <p:cNvSpPr txBox="1"/>
            <p:nvPr/>
          </p:nvSpPr>
          <p:spPr>
            <a:xfrm>
              <a:off x="6770925" y="4343413"/>
              <a:ext cx="338105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A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is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a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class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___</a:t>
              </a:r>
            </a:p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B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is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a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sibling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___</a:t>
              </a:r>
            </a:p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is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a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subclass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___</a:t>
              </a:r>
            </a:p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D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is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a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subclass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___</a:t>
              </a:r>
              <a:endParaRPr lang="en-US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135" name="Straight Arrow Connector 1134">
              <a:extLst>
                <a:ext uri="{FF2B5EF4-FFF2-40B4-BE49-F238E27FC236}">
                  <a16:creationId xmlns:a16="http://schemas.microsoft.com/office/drawing/2014/main" id="{6A682584-0DE2-2DC4-CB0A-83312757EC95}"/>
                </a:ext>
              </a:extLst>
            </p:cNvPr>
            <p:cNvCxnSpPr/>
            <p:nvPr/>
          </p:nvCxnSpPr>
          <p:spPr>
            <a:xfrm flipH="1">
              <a:off x="9440562" y="3638306"/>
              <a:ext cx="930128" cy="705107"/>
            </a:xfrm>
            <a:prstGeom prst="straightConnector1">
              <a:avLst/>
            </a:prstGeom>
            <a:ln w="38100" cmpd="sng">
              <a:solidFill>
                <a:schemeClr val="tx1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Straight Arrow Connector 1135">
              <a:extLst>
                <a:ext uri="{FF2B5EF4-FFF2-40B4-BE49-F238E27FC236}">
                  <a16:creationId xmlns:a16="http://schemas.microsoft.com/office/drawing/2014/main" id="{FAD771FC-D8B7-023C-472C-25BB8C82B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79199" y="3638306"/>
              <a:ext cx="89658" cy="620643"/>
            </a:xfrm>
            <a:prstGeom prst="straightConnector1">
              <a:avLst/>
            </a:prstGeom>
            <a:ln w="38100" cmpd="sng">
              <a:solidFill>
                <a:schemeClr val="tx1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Straight Arrow Connector 1138">
              <a:extLst>
                <a:ext uri="{FF2B5EF4-FFF2-40B4-BE49-F238E27FC236}">
                  <a16:creationId xmlns:a16="http://schemas.microsoft.com/office/drawing/2014/main" id="{D49C1242-DF40-BA0F-4906-EFF09F63377A}"/>
                </a:ext>
              </a:extLst>
            </p:cNvPr>
            <p:cNvCxnSpPr>
              <a:cxnSpLocks/>
            </p:cNvCxnSpPr>
            <p:nvPr/>
          </p:nvCxnSpPr>
          <p:spPr>
            <a:xfrm>
              <a:off x="12888070" y="3571731"/>
              <a:ext cx="1590524" cy="745314"/>
            </a:xfrm>
            <a:prstGeom prst="straightConnector1">
              <a:avLst/>
            </a:prstGeom>
            <a:ln w="38100" cmpd="sng">
              <a:solidFill>
                <a:schemeClr val="tx1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2" name="Rounded Rectangle 1141">
              <a:extLst>
                <a:ext uri="{FF2B5EF4-FFF2-40B4-BE49-F238E27FC236}">
                  <a16:creationId xmlns:a16="http://schemas.microsoft.com/office/drawing/2014/main" id="{57ABB6D0-B7D5-24D9-F043-180547C5E7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75220" y="6197749"/>
              <a:ext cx="1974955" cy="96397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Text</a:t>
              </a:r>
            </a:p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encoder</a:t>
              </a:r>
            </a:p>
          </p:txBody>
        </p:sp>
        <p:sp>
          <p:nvSpPr>
            <p:cNvPr id="1143" name="Rounded Rectangle 1142">
              <a:extLst>
                <a:ext uri="{FF2B5EF4-FFF2-40B4-BE49-F238E27FC236}">
                  <a16:creationId xmlns:a16="http://schemas.microsoft.com/office/drawing/2014/main" id="{8D8C7EA2-A8D6-2E70-3686-2ED5E4A7FC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79622" y="6216920"/>
              <a:ext cx="2806480" cy="96397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Top-down</a:t>
              </a:r>
            </a:p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subgraph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GNN</a:t>
              </a:r>
            </a:p>
          </p:txBody>
        </p:sp>
        <p:sp>
          <p:nvSpPr>
            <p:cNvPr id="1144" name="Rounded Rectangle 1143">
              <a:extLst>
                <a:ext uri="{FF2B5EF4-FFF2-40B4-BE49-F238E27FC236}">
                  <a16:creationId xmlns:a16="http://schemas.microsoft.com/office/drawing/2014/main" id="{B59EAA02-D1E1-960E-8018-4C1B1C79FC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289459" y="6192992"/>
              <a:ext cx="2806480" cy="96397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Bottom-up</a:t>
              </a:r>
            </a:p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subgraph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GNN</a:t>
              </a:r>
            </a:p>
          </p:txBody>
        </p:sp>
        <p:sp>
          <p:nvSpPr>
            <p:cNvPr id="1146" name="Rounded Rectangle 1145">
              <a:extLst>
                <a:ext uri="{FF2B5EF4-FFF2-40B4-BE49-F238E27FC236}">
                  <a16:creationId xmlns:a16="http://schemas.microsoft.com/office/drawing/2014/main" id="{06DC9E01-7C54-C955-75DD-0A2238E8AF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235396" y="7811961"/>
              <a:ext cx="1974955" cy="96397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Text</a:t>
              </a:r>
            </a:p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decoder</a:t>
              </a:r>
            </a:p>
          </p:txBody>
        </p:sp>
        <p:sp>
          <p:nvSpPr>
            <p:cNvPr id="1148" name="TextBox 1147">
              <a:extLst>
                <a:ext uri="{FF2B5EF4-FFF2-40B4-BE49-F238E27FC236}">
                  <a16:creationId xmlns:a16="http://schemas.microsoft.com/office/drawing/2014/main" id="{50044A88-3AC5-B2D1-3658-0BD687C2117C}"/>
                </a:ext>
              </a:extLst>
            </p:cNvPr>
            <p:cNvSpPr txBox="1"/>
            <p:nvPr/>
          </p:nvSpPr>
          <p:spPr>
            <a:xfrm>
              <a:off x="5050348" y="8079881"/>
              <a:ext cx="382469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fused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hidden</a:t>
              </a:r>
              <a:r>
                <a:rPr lang="zh-CN" altLang="en-US" sz="28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state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cxnSp>
          <p:nvCxnSpPr>
            <p:cNvPr id="1149" name="Straight Arrow Connector 1148">
              <a:extLst>
                <a:ext uri="{FF2B5EF4-FFF2-40B4-BE49-F238E27FC236}">
                  <a16:creationId xmlns:a16="http://schemas.microsoft.com/office/drawing/2014/main" id="{0FE6AFDB-0803-3366-D572-B3A6686E5CAD}"/>
                </a:ext>
              </a:extLst>
            </p:cNvPr>
            <p:cNvCxnSpPr>
              <a:cxnSpLocks/>
              <a:stCxn id="1142" idx="2"/>
            </p:cNvCxnSpPr>
            <p:nvPr/>
          </p:nvCxnSpPr>
          <p:spPr>
            <a:xfrm flipH="1">
              <a:off x="6960632" y="7161722"/>
              <a:ext cx="2066" cy="918159"/>
            </a:xfrm>
            <a:prstGeom prst="straightConnector1">
              <a:avLst/>
            </a:prstGeom>
            <a:ln w="38100" cmpd="sng">
              <a:solidFill>
                <a:schemeClr val="tx1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Elbow Connector 1153">
              <a:extLst>
                <a:ext uri="{FF2B5EF4-FFF2-40B4-BE49-F238E27FC236}">
                  <a16:creationId xmlns:a16="http://schemas.microsoft.com/office/drawing/2014/main" id="{25E8AFB4-9AEF-CF14-8840-76B005C937A7}"/>
                </a:ext>
              </a:extLst>
            </p:cNvPr>
            <p:cNvCxnSpPr>
              <a:cxnSpLocks/>
              <a:stCxn id="1143" idx="2"/>
              <a:endCxn id="1160" idx="0"/>
            </p:cNvCxnSpPr>
            <p:nvPr/>
          </p:nvCxnSpPr>
          <p:spPr>
            <a:xfrm rot="5400000">
              <a:off x="8923531" y="5430788"/>
              <a:ext cx="909227" cy="4409436"/>
            </a:xfrm>
            <a:prstGeom prst="bentConnector3">
              <a:avLst>
                <a:gd name="adj1" fmla="val 17383"/>
              </a:avLst>
            </a:prstGeom>
            <a:ln w="38100" cmpd="sng">
              <a:solidFill>
                <a:schemeClr val="tx1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Elbow Connector 1156">
              <a:extLst>
                <a:ext uri="{FF2B5EF4-FFF2-40B4-BE49-F238E27FC236}">
                  <a16:creationId xmlns:a16="http://schemas.microsoft.com/office/drawing/2014/main" id="{112CC7D2-4ADE-FB71-4391-E0E814EB4DE6}"/>
                </a:ext>
              </a:extLst>
            </p:cNvPr>
            <p:cNvCxnSpPr>
              <a:cxnSpLocks/>
              <a:stCxn id="1144" idx="2"/>
              <a:endCxn id="1162" idx="0"/>
            </p:cNvCxnSpPr>
            <p:nvPr/>
          </p:nvCxnSpPr>
          <p:spPr>
            <a:xfrm rot="5400000">
              <a:off x="10576346" y="3982646"/>
              <a:ext cx="942035" cy="7290673"/>
            </a:xfrm>
            <a:prstGeom prst="bentConnector3">
              <a:avLst>
                <a:gd name="adj1" fmla="val 39506"/>
              </a:avLst>
            </a:prstGeom>
            <a:ln w="38100" cmpd="sng">
              <a:solidFill>
                <a:schemeClr val="tx1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0" name="Rectangle 1159">
              <a:extLst>
                <a:ext uri="{FF2B5EF4-FFF2-40B4-BE49-F238E27FC236}">
                  <a16:creationId xmlns:a16="http://schemas.microsoft.com/office/drawing/2014/main" id="{AE79C20A-2F09-EC81-A47C-8680EF39B5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44826" y="809012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62" name="Rectangle 1161">
              <a:extLst>
                <a:ext uri="{FF2B5EF4-FFF2-40B4-BE49-F238E27FC236}">
                  <a16:creationId xmlns:a16="http://schemas.microsoft.com/office/drawing/2014/main" id="{DC4CEE73-64B6-F174-62C1-35A96F5249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73426" y="8099000"/>
              <a:ext cx="457200" cy="4572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174" name="Straight Arrow Connector 1173">
              <a:extLst>
                <a:ext uri="{FF2B5EF4-FFF2-40B4-BE49-F238E27FC236}">
                  <a16:creationId xmlns:a16="http://schemas.microsoft.com/office/drawing/2014/main" id="{B849414F-2B3D-E52F-4BEE-7D4C68343406}"/>
                </a:ext>
              </a:extLst>
            </p:cNvPr>
            <p:cNvCxnSpPr>
              <a:cxnSpLocks/>
              <a:stCxn id="1148" idx="3"/>
            </p:cNvCxnSpPr>
            <p:nvPr/>
          </p:nvCxnSpPr>
          <p:spPr>
            <a:xfrm>
              <a:off x="8875045" y="8341491"/>
              <a:ext cx="1047952" cy="0"/>
            </a:xfrm>
            <a:prstGeom prst="straightConnector1">
              <a:avLst/>
            </a:prstGeom>
            <a:ln w="38100" cmpd="sng">
              <a:solidFill>
                <a:schemeClr val="tx1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Straight Arrow Connector 1176">
              <a:extLst>
                <a:ext uri="{FF2B5EF4-FFF2-40B4-BE49-F238E27FC236}">
                  <a16:creationId xmlns:a16="http://schemas.microsoft.com/office/drawing/2014/main" id="{F5A1339D-BAD9-8119-1865-834C9CA4645D}"/>
                </a:ext>
              </a:extLst>
            </p:cNvPr>
            <p:cNvCxnSpPr>
              <a:cxnSpLocks/>
            </p:cNvCxnSpPr>
            <p:nvPr/>
          </p:nvCxnSpPr>
          <p:spPr>
            <a:xfrm>
              <a:off x="12439027" y="8320042"/>
              <a:ext cx="1047952" cy="0"/>
            </a:xfrm>
            <a:prstGeom prst="straightConnector1">
              <a:avLst/>
            </a:prstGeom>
            <a:ln w="38100" cmpd="sng">
              <a:solidFill>
                <a:schemeClr val="tx1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8" name="TextBox 1177">
              <a:extLst>
                <a:ext uri="{FF2B5EF4-FFF2-40B4-BE49-F238E27FC236}">
                  <a16:creationId xmlns:a16="http://schemas.microsoft.com/office/drawing/2014/main" id="{530BF9A8-1163-F88C-772E-CC808595DB20}"/>
                </a:ext>
              </a:extLst>
            </p:cNvPr>
            <p:cNvSpPr txBox="1"/>
            <p:nvPr/>
          </p:nvSpPr>
          <p:spPr>
            <a:xfrm>
              <a:off x="13635026" y="7842988"/>
              <a:ext cx="241802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latin typeface="Helvetica Neue"/>
                  <a:cs typeface="Helvetica Neue"/>
                </a:rPr>
                <a:t>“</a:t>
              </a:r>
              <a:r>
                <a:rPr lang="en-US" sz="28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nucleic acid renaturation</a:t>
              </a:r>
              <a:r>
                <a:rPr lang="en-US" altLang="zh-CN" sz="2800" dirty="0">
                  <a:solidFill>
                    <a:schemeClr val="tx1">
                      <a:lumMod val="5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”</a:t>
              </a:r>
              <a:endParaRPr lang="en-US" sz="2800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E8BCF6-81FF-D6C0-4F11-D434E209EF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5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414E6FB-21A2-6F0D-3C1E-A40FB3164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43796"/>
              </p:ext>
            </p:extLst>
          </p:nvPr>
        </p:nvGraphicFramePr>
        <p:xfrm>
          <a:off x="133538" y="910390"/>
          <a:ext cx="11304482" cy="803148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096315">
                  <a:extLst>
                    <a:ext uri="{9D8B030D-6E8A-4147-A177-3AD203B41FA5}">
                      <a16:colId xmlns:a16="http://schemas.microsoft.com/office/drawing/2014/main" val="3737877503"/>
                    </a:ext>
                  </a:extLst>
                </a:gridCol>
                <a:gridCol w="1491915">
                  <a:extLst>
                    <a:ext uri="{9D8B030D-6E8A-4147-A177-3AD203B41FA5}">
                      <a16:colId xmlns:a16="http://schemas.microsoft.com/office/drawing/2014/main" val="4093230327"/>
                    </a:ext>
                  </a:extLst>
                </a:gridCol>
                <a:gridCol w="1475874">
                  <a:extLst>
                    <a:ext uri="{9D8B030D-6E8A-4147-A177-3AD203B41FA5}">
                      <a16:colId xmlns:a16="http://schemas.microsoft.com/office/drawing/2014/main" val="2394670559"/>
                    </a:ext>
                  </a:extLst>
                </a:gridCol>
                <a:gridCol w="1732547">
                  <a:extLst>
                    <a:ext uri="{9D8B030D-6E8A-4147-A177-3AD203B41FA5}">
                      <a16:colId xmlns:a16="http://schemas.microsoft.com/office/drawing/2014/main" val="1420650080"/>
                    </a:ext>
                  </a:extLst>
                </a:gridCol>
                <a:gridCol w="1277979">
                  <a:extLst>
                    <a:ext uri="{9D8B030D-6E8A-4147-A177-3AD203B41FA5}">
                      <a16:colId xmlns:a16="http://schemas.microsoft.com/office/drawing/2014/main" val="2365594209"/>
                    </a:ext>
                  </a:extLst>
                </a:gridCol>
                <a:gridCol w="1614926">
                  <a:extLst>
                    <a:ext uri="{9D8B030D-6E8A-4147-A177-3AD203B41FA5}">
                      <a16:colId xmlns:a16="http://schemas.microsoft.com/office/drawing/2014/main" val="1008009166"/>
                    </a:ext>
                  </a:extLst>
                </a:gridCol>
                <a:gridCol w="1614926">
                  <a:extLst>
                    <a:ext uri="{9D8B030D-6E8A-4147-A177-3AD203B41FA5}">
                      <a16:colId xmlns:a16="http://schemas.microsoft.com/office/drawing/2014/main" val="3639341289"/>
                    </a:ext>
                  </a:extLst>
                </a:gridCol>
              </a:tblGrid>
              <a:tr h="176699">
                <a:tc>
                  <a:txBody>
                    <a:bodyPr/>
                    <a:lstStyle/>
                    <a:p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F1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F1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280097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5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ea typeface="Helvetica Neue" panose="02000503000000020004" pitchFamily="2" charset="0"/>
                          <a:cs typeface="Aharoni" panose="02010803020104030203" pitchFamily="2" charset="-79"/>
                        </a:rPr>
                        <a:t>MeSH</a:t>
                      </a:r>
                      <a:endParaRPr lang="en-US" sz="25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Aharoni" panose="02010803020104030203" pitchFamily="2" charset="-79"/>
                        <a:ea typeface="Helvetica Neue" panose="02000503000000020004" pitchFamily="2" charset="0"/>
                        <a:cs typeface="Aharoni" panose="02010803020104030203" pitchFamily="2" charset="-79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5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Aharoni" panose="02010803020104030203" pitchFamily="2" charset="-79"/>
                        <a:ea typeface="Helvetica Neue" panose="02000503000000020004" pitchFamily="2" charset="0"/>
                        <a:cs typeface="Aharoni" panose="02010803020104030203" pitchFamily="2" charset="-79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5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ea typeface="Helvetica Neue" panose="02000503000000020004" pitchFamily="2" charset="0"/>
                          <a:cs typeface="Aharoni" panose="02010803020104030203" pitchFamily="2" charset="-79"/>
                        </a:rPr>
                        <a:t>DroneTaxo</a:t>
                      </a:r>
                      <a:endParaRPr lang="en-US" sz="25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Aharoni" panose="02010803020104030203" pitchFamily="2" charset="-79"/>
                        <a:ea typeface="Helvetica Neue" panose="02000503000000020004" pitchFamily="2" charset="0"/>
                        <a:cs typeface="Aharoni" panose="02010803020104030203" pitchFamily="2" charset="-79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7610641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</a:t>
                      </a:r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XPAN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17.77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5.66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8.59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43.24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30.77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35.95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906635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AXO</a:t>
                      </a:r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XPAN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26.87</a:t>
                      </a:r>
                      <a:endParaRPr lang="en-US" sz="25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11.79</a:t>
                      </a:r>
                      <a:endParaRPr lang="en-US" sz="2500" b="1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16.39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60.98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48.08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53.77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2510083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RAPH</a:t>
                      </a:r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2T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AXO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26.13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10.35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14.83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44.90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23.31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30.69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479859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STEAM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26.05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11.23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15.69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58.33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53.85</a:t>
                      </a:r>
                      <a:endParaRPr lang="en-US" sz="250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56.00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722784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ARBORIST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26.19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10.76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15.25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52.38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42.31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46.81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50788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TMN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23.73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9.84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13.91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47.72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40.38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43.74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646251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EN</a:t>
                      </a:r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AXO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22.61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17.66</a:t>
                      </a:r>
                      <a:endParaRPr lang="en-US" sz="25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19.83</a:t>
                      </a:r>
                      <a:endParaRPr lang="en-US" sz="25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65.96</a:t>
                      </a:r>
                      <a:endParaRPr lang="en-US" sz="25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59.62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62.63</a:t>
                      </a:r>
                      <a:endParaRPr lang="en-US" sz="25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90397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5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ea typeface="Helvetica Neue" panose="02000503000000020004" pitchFamily="2" charset="0"/>
                          <a:cs typeface="Aharoni" panose="02010803020104030203" pitchFamily="2" charset="-79"/>
                        </a:rPr>
                        <a:t>SemEval</a:t>
                      </a:r>
                      <a:r>
                        <a:rPr lang="en-US" altLang="zh-CN" sz="25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ea typeface="Helvetica Neue" panose="02000503000000020004" pitchFamily="2" charset="0"/>
                          <a:cs typeface="Aharoni" panose="02010803020104030203" pitchFamily="2" charset="-79"/>
                        </a:rPr>
                        <a:t>-Sci</a:t>
                      </a:r>
                      <a:endParaRPr lang="en-US" sz="25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Aharoni" panose="02010803020104030203" pitchFamily="2" charset="-79"/>
                        <a:ea typeface="Helvetica Neue" panose="02000503000000020004" pitchFamily="2" charset="0"/>
                        <a:cs typeface="Aharoni" panose="02010803020104030203" pitchFamily="2" charset="-79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5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Aharoni" panose="02010803020104030203" pitchFamily="2" charset="-79"/>
                        <a:ea typeface="Helvetica Neue" panose="02000503000000020004" pitchFamily="2" charset="0"/>
                        <a:cs typeface="Aharoni" panose="02010803020104030203" pitchFamily="2" charset="-79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500" dirty="0" err="1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ea typeface="Helvetica Neue" panose="02000503000000020004" pitchFamily="2" charset="0"/>
                          <a:cs typeface="Aharoni" panose="02010803020104030203" pitchFamily="2" charset="-79"/>
                        </a:rPr>
                        <a:t>SemEval</a:t>
                      </a:r>
                      <a:r>
                        <a:rPr lang="en-US" altLang="zh-CN" sz="25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Aharoni" panose="02010803020104030203" pitchFamily="2" charset="-79"/>
                          <a:ea typeface="Helvetica Neue" panose="02000503000000020004" pitchFamily="2" charset="0"/>
                          <a:cs typeface="Aharoni" panose="02010803020104030203" pitchFamily="2" charset="-79"/>
                        </a:rPr>
                        <a:t>-Env</a:t>
                      </a:r>
                      <a:endParaRPr lang="en-US" sz="25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Aharoni" panose="02010803020104030203" pitchFamily="2" charset="-79"/>
                        <a:ea typeface="Helvetica Neue" panose="02000503000000020004" pitchFamily="2" charset="0"/>
                        <a:cs typeface="Aharoni" panose="02010803020104030203" pitchFamily="2" charset="-79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817821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</a:t>
                      </a:r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XPAN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14.63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10.34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12.12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15.79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8.11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10.72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286187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AXO</a:t>
                      </a:r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XPAN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24.14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29.17</a:t>
                      </a:r>
                      <a:endParaRPr lang="en-US" sz="250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26.42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23.07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16.22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19.05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61009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RAPH</a:t>
                      </a:r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2T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AXO</a:t>
                      </a:r>
                      <a:endParaRPr lang="en-US" sz="2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26.19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18.96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21.99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21.05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10.81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14.28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04103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STEAM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35.56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27.58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31.07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46.43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u="none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35.13</a:t>
                      </a:r>
                      <a:endParaRPr lang="en-US" sz="2500" u="none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39.99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256482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ARBORIST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41.93</a:t>
                      </a:r>
                      <a:endParaRPr lang="en-US" sz="25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22.41</a:t>
                      </a:r>
                      <a:endParaRPr lang="en-US" sz="25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29.21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46.15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32.43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38.09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2464349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TMN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34.15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24.14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28.29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37.93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29.73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33.33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287766"/>
                  </a:ext>
                </a:extLst>
              </a:tr>
              <a:tr h="17669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EN</a:t>
                      </a:r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</a:t>
                      </a:r>
                      <a:r>
                        <a:rPr lang="en-US" altLang="zh-CN" sz="20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AXO</a:t>
                      </a:r>
                      <a:endParaRPr lang="en-US" sz="20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38.78</a:t>
                      </a:r>
                      <a:endParaRPr lang="en-US" sz="2500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32.76</a:t>
                      </a:r>
                      <a:endParaRPr lang="en-US" sz="25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35.52</a:t>
                      </a:r>
                      <a:endParaRPr lang="en-US" sz="25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48.28</a:t>
                      </a:r>
                      <a:endParaRPr lang="en-US" sz="25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37.84</a:t>
                      </a:r>
                      <a:endParaRPr lang="en-US" sz="25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42.42</a:t>
                      </a:r>
                      <a:endParaRPr lang="en-US" sz="25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06828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58695C7-80D7-A894-E18E-AC44526048A6}"/>
              </a:ext>
            </a:extLst>
          </p:cNvPr>
          <p:cNvSpPr/>
          <p:nvPr/>
        </p:nvSpPr>
        <p:spPr>
          <a:xfrm>
            <a:off x="-18550" y="0"/>
            <a:ext cx="16294688" cy="78606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endParaRPr lang="en-US" sz="4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A28EB-83C8-0E24-B660-870122A0467C}"/>
              </a:ext>
            </a:extLst>
          </p:cNvPr>
          <p:cNvSpPr txBox="1"/>
          <p:nvPr/>
        </p:nvSpPr>
        <p:spPr>
          <a:xfrm>
            <a:off x="11645764" y="1232203"/>
            <a:ext cx="41330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Consistent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improvement</a:t>
            </a:r>
          </a:p>
          <a:p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in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terms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of</a:t>
            </a:r>
          </a:p>
          <a:p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Recall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and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F1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score,</a:t>
            </a:r>
          </a:p>
          <a:p>
            <a:endParaRPr lang="en-US" altLang="zh-CN" sz="3200" dirty="0">
              <a:solidFill>
                <a:schemeClr val="accent1"/>
              </a:solidFill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  <a:p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because</a:t>
            </a:r>
          </a:p>
          <a:p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missing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or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infrequent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concepts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were</a:t>
            </a:r>
            <a:r>
              <a:rPr lang="zh-CN" altLang="en-US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generated.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ABFD7-7DFE-1884-3C08-C0B99E9971A3}"/>
              </a:ext>
            </a:extLst>
          </p:cNvPr>
          <p:cNvSpPr txBox="1"/>
          <p:nvPr/>
        </p:nvSpPr>
        <p:spPr>
          <a:xfrm>
            <a:off x="11645764" y="6202659"/>
            <a:ext cx="4401278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UBLICATION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Enhancing Taxonomy Completion with Concept Generation via Fusing Relational Representations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SIGKDD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2021.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485263-069B-0846-5A41-533BB71C55B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0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48B4D255-C44B-AC59-15C0-7E6994348A22}"/>
              </a:ext>
            </a:extLst>
          </p:cNvPr>
          <p:cNvSpPr>
            <a:spLocks noChangeAspect="1"/>
          </p:cNvSpPr>
          <p:nvPr/>
        </p:nvSpPr>
        <p:spPr>
          <a:xfrm>
            <a:off x="4377889" y="1119671"/>
            <a:ext cx="7315200" cy="73152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13158-8180-BD06-1C80-437FDF6506E3}"/>
              </a:ext>
            </a:extLst>
          </p:cNvPr>
          <p:cNvSpPr txBox="1"/>
          <p:nvPr/>
        </p:nvSpPr>
        <p:spPr>
          <a:xfrm>
            <a:off x="7661662" y="2041080"/>
            <a:ext cx="24568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Tables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7792A-C338-475F-1E95-FF9C22B6206D}"/>
              </a:ext>
            </a:extLst>
          </p:cNvPr>
          <p:cNvSpPr txBox="1"/>
          <p:nvPr/>
        </p:nvSpPr>
        <p:spPr>
          <a:xfrm>
            <a:off x="6723367" y="6369147"/>
            <a:ext cx="43334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Taxonomies</a:t>
            </a: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C737E7-D132-C0E5-80B1-A0B83A769832}"/>
              </a:ext>
            </a:extLst>
          </p:cNvPr>
          <p:cNvSpPr txBox="1"/>
          <p:nvPr/>
        </p:nvSpPr>
        <p:spPr>
          <a:xfrm>
            <a:off x="4692105" y="3252030"/>
            <a:ext cx="37971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Knowledge</a:t>
            </a:r>
          </a:p>
          <a:p>
            <a:r>
              <a:rPr lang="en-US" altLang="zh-CN" sz="4800" b="1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Graphs</a:t>
            </a:r>
            <a:endParaRPr lang="en-US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C3ED43-2587-8999-147F-9654F381DAF5}"/>
              </a:ext>
            </a:extLst>
          </p:cNvPr>
          <p:cNvSpPr txBox="1"/>
          <p:nvPr/>
        </p:nvSpPr>
        <p:spPr>
          <a:xfrm>
            <a:off x="7659530" y="4707255"/>
            <a:ext cx="40335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Dictionaries</a:t>
            </a:r>
            <a:endParaRPr lang="en-US" sz="4800" dirty="0">
              <a:solidFill>
                <a:schemeClr val="accent6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720897-D1C8-5767-C57F-ADBC76BA75B5}"/>
              </a:ext>
            </a:extLst>
          </p:cNvPr>
          <p:cNvSpPr txBox="1"/>
          <p:nvPr/>
        </p:nvSpPr>
        <p:spPr>
          <a:xfrm>
            <a:off x="12055152" y="5581381"/>
            <a:ext cx="3825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atin typeface="Helvetica Neue"/>
                <a:cs typeface="Helvetica Neue"/>
              </a:rPr>
              <a:t>Dict</a:t>
            </a:r>
            <a:r>
              <a:rPr lang="en-US" altLang="zh-CN" sz="3200" b="1" dirty="0">
                <a:latin typeface="Helvetica Neue"/>
                <a:cs typeface="Helvetica Neue"/>
              </a:rPr>
              <a:t>-BERT</a:t>
            </a: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(Yu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B06874-C004-3F00-F649-30C55DD56D3A}"/>
              </a:ext>
            </a:extLst>
          </p:cNvPr>
          <p:cNvCxnSpPr/>
          <p:nvPr/>
        </p:nvCxnSpPr>
        <p:spPr>
          <a:xfrm>
            <a:off x="11476654" y="5443973"/>
            <a:ext cx="578498" cy="274816"/>
          </a:xfrm>
          <a:prstGeom prst="line">
            <a:avLst/>
          </a:prstGeom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C3E6063-03E9-2207-5CC7-BFCFD2283843}"/>
              </a:ext>
            </a:extLst>
          </p:cNvPr>
          <p:cNvSpPr txBox="1"/>
          <p:nvPr/>
        </p:nvSpPr>
        <p:spPr>
          <a:xfrm>
            <a:off x="552337" y="2713421"/>
            <a:ext cx="38255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Diversified</a:t>
            </a:r>
            <a:r>
              <a:rPr lang="zh-CN" altLang="en-US" sz="32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generation</a:t>
            </a:r>
          </a:p>
          <a:p>
            <a:r>
              <a:rPr lang="en-US" altLang="zh-CN" sz="3200" b="1" dirty="0">
                <a:latin typeface="Helvetica Neue"/>
                <a:cs typeface="Helvetica Neue"/>
              </a:rPr>
              <a:t>Mixture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KG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Experts</a:t>
            </a: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(Yu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8467C06-E798-0A51-D30F-6E6E29D756A9}"/>
              </a:ext>
            </a:extLst>
          </p:cNvPr>
          <p:cNvCxnSpPr>
            <a:cxnSpLocks/>
          </p:cNvCxnSpPr>
          <p:nvPr/>
        </p:nvCxnSpPr>
        <p:spPr>
          <a:xfrm flipV="1">
            <a:off x="3489650" y="3822001"/>
            <a:ext cx="1202455" cy="137408"/>
          </a:xfrm>
          <a:prstGeom prst="line">
            <a:avLst/>
          </a:prstGeom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DB74255-599B-7E4A-8E56-8EC44A88BF6D}"/>
              </a:ext>
            </a:extLst>
          </p:cNvPr>
          <p:cNvSpPr txBox="1"/>
          <p:nvPr/>
        </p:nvSpPr>
        <p:spPr>
          <a:xfrm>
            <a:off x="753357" y="6311466"/>
            <a:ext cx="43334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Retrieval</a:t>
            </a:r>
            <a:r>
              <a:rPr lang="zh-CN" altLang="en-US" sz="32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augmentation</a:t>
            </a:r>
          </a:p>
          <a:p>
            <a:r>
              <a:rPr lang="en-US" altLang="zh-CN" sz="3200" b="1" dirty="0" err="1">
                <a:latin typeface="Helvetica Neue"/>
                <a:cs typeface="Helvetica Neue"/>
              </a:rPr>
              <a:t>RAug</a:t>
            </a:r>
            <a:endParaRPr lang="en-US" altLang="zh-CN" sz="3200" b="1" dirty="0">
              <a:latin typeface="Helvetica Neue"/>
              <a:cs typeface="Helvetica Neue"/>
            </a:endParaRP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(Yu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EMNLP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4326726-6592-43CB-4B26-233C7DFECCB2}"/>
              </a:ext>
            </a:extLst>
          </p:cNvPr>
          <p:cNvCxnSpPr>
            <a:cxnSpLocks/>
          </p:cNvCxnSpPr>
          <p:nvPr/>
        </p:nvCxnSpPr>
        <p:spPr>
          <a:xfrm flipV="1">
            <a:off x="3608136" y="4783637"/>
            <a:ext cx="1478690" cy="2078079"/>
          </a:xfrm>
          <a:prstGeom prst="line">
            <a:avLst/>
          </a:prstGeom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6512B48-CCC0-518F-3F59-E0AE94D28ECD}"/>
              </a:ext>
            </a:extLst>
          </p:cNvPr>
          <p:cNvCxnSpPr>
            <a:cxnSpLocks/>
          </p:cNvCxnSpPr>
          <p:nvPr/>
        </p:nvCxnSpPr>
        <p:spPr>
          <a:xfrm flipV="1">
            <a:off x="3760536" y="5267966"/>
            <a:ext cx="3781859" cy="1746150"/>
          </a:xfrm>
          <a:prstGeom prst="line">
            <a:avLst/>
          </a:prstGeom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16D2CD1-B85E-33AC-1300-C03047473139}"/>
              </a:ext>
            </a:extLst>
          </p:cNvPr>
          <p:cNvCxnSpPr>
            <a:cxnSpLocks/>
          </p:cNvCxnSpPr>
          <p:nvPr/>
        </p:nvCxnSpPr>
        <p:spPr>
          <a:xfrm flipV="1">
            <a:off x="3760536" y="6851419"/>
            <a:ext cx="2830128" cy="441058"/>
          </a:xfrm>
          <a:prstGeom prst="line">
            <a:avLst/>
          </a:prstGeom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128B0FB2-15BD-76D4-6015-347FE52CEBE2}"/>
              </a:ext>
            </a:extLst>
          </p:cNvPr>
          <p:cNvSpPr txBox="1"/>
          <p:nvPr/>
        </p:nvSpPr>
        <p:spPr>
          <a:xfrm>
            <a:off x="9831321" y="3233335"/>
            <a:ext cx="32906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Memory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688F5FD2-9EEE-B2EA-9059-035AFCEE475D}"/>
              </a:ext>
            </a:extLst>
          </p:cNvPr>
          <p:cNvSpPr txBox="1"/>
          <p:nvPr/>
        </p:nvSpPr>
        <p:spPr>
          <a:xfrm>
            <a:off x="11476654" y="620642"/>
            <a:ext cx="478093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Efficient</a:t>
            </a:r>
            <a:r>
              <a:rPr lang="zh-CN" altLang="en-US" sz="32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3200" b="1" dirty="0">
                <a:solidFill>
                  <a:schemeClr val="accent6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generation</a:t>
            </a:r>
          </a:p>
          <a:p>
            <a:r>
              <a:rPr lang="en-US" altLang="zh-CN" sz="3200" b="1" dirty="0">
                <a:latin typeface="Helvetica Neue"/>
                <a:cs typeface="Helvetica Neue"/>
              </a:rPr>
              <a:t>Encoder-Decoder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with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Entity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Memory</a:t>
            </a:r>
          </a:p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(Zhang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EMNLP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2022)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29" name="Straight Connector 1028">
            <a:extLst>
              <a:ext uri="{FF2B5EF4-FFF2-40B4-BE49-F238E27FC236}">
                <a16:creationId xmlns:a16="http://schemas.microsoft.com/office/drawing/2014/main" id="{2747F35D-725E-F57D-569B-078B1B4CE921}"/>
              </a:ext>
            </a:extLst>
          </p:cNvPr>
          <p:cNvCxnSpPr>
            <a:cxnSpLocks/>
          </p:cNvCxnSpPr>
          <p:nvPr/>
        </p:nvCxnSpPr>
        <p:spPr>
          <a:xfrm flipV="1">
            <a:off x="11056836" y="2682745"/>
            <a:ext cx="636253" cy="732259"/>
          </a:xfrm>
          <a:prstGeom prst="line">
            <a:avLst/>
          </a:prstGeom>
          <a:ln w="38100" cmpd="sng">
            <a:solidFill>
              <a:schemeClr val="tx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41D65-D524-CACD-4ABE-0341607C2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9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4" grpId="0"/>
      <p:bldP spid="58" grpId="0"/>
      <p:bldP spid="1027" grpId="0"/>
      <p:bldP spid="10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0CDD82-EDDB-ED19-B56D-702C23FF143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Recent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Publications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3515406-D05E-7C9C-5C45-FE766783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Mechanisms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957DE-932D-90B2-EF56-A5F82FBF1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ABAF8DE-0109-3AB7-3160-3D24A5B6D31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69023" y="2432843"/>
            <a:ext cx="14772589" cy="4496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Open-Book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QA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Reasoning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 Augmentation for Commonsense Reasoning: A Unified Approach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EMNLP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Memory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QA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Generation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Unified Encoder-Decoder Framework with Entity Memory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EMNLP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Knowledge-Graph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Generation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Reasoning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Diversity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Diversifying Content Generation for Commonsense Reasoning with Mixture of Knowledge Graph Experts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Dictionary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LM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Pre-training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Dict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-BERT: Enhancing Language Model Pre-training with Dictionary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ACL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Open-Book+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QA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+</a:t>
            </a:r>
            <a:r>
              <a:rPr lang="zh-CN" altLang="en-US" sz="2400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2400" dirty="0">
                <a:latin typeface="Aharoni" panose="02010803020104030203" pitchFamily="2" charset="-79"/>
                <a:cs typeface="Aharoni" panose="02010803020104030203" pitchFamily="2" charset="-79"/>
              </a:rPr>
              <a:t>Generation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rather than Retrieve: Large Language Models are Strong Context Generators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</a:p>
        </p:txBody>
      </p:sp>
    </p:spTree>
    <p:extLst>
      <p:ext uri="{BB962C8B-B14F-4D97-AF65-F5344CB8AC3E}">
        <p14:creationId xmlns:p14="http://schemas.microsoft.com/office/powerpoint/2010/main" val="286936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19B9B3F-ACD1-2FA8-073D-B38EF4203A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176732"/>
              </p:ext>
            </p:extLst>
          </p:nvPr>
        </p:nvGraphicFramePr>
        <p:xfrm>
          <a:off x="6507514" y="378959"/>
          <a:ext cx="5985828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7790">
                  <a:extLst>
                    <a:ext uri="{9D8B030D-6E8A-4147-A177-3AD203B41FA5}">
                      <a16:colId xmlns:a16="http://schemas.microsoft.com/office/drawing/2014/main" val="138465264"/>
                    </a:ext>
                  </a:extLst>
                </a:gridCol>
                <a:gridCol w="3278038">
                  <a:extLst>
                    <a:ext uri="{9D8B030D-6E8A-4147-A177-3AD203B41FA5}">
                      <a16:colId xmlns:a16="http://schemas.microsoft.com/office/drawing/2014/main" val="1314991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Column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header(s)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819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Row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header(s)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809067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A20F4864-AA3E-A326-7C61-192C51B5D438}"/>
              </a:ext>
            </a:extLst>
          </p:cNvPr>
          <p:cNvSpPr txBox="1"/>
          <p:nvPr/>
        </p:nvSpPr>
        <p:spPr>
          <a:xfrm>
            <a:off x="5949185" y="1643701"/>
            <a:ext cx="77584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Tables/Relational</a:t>
            </a:r>
            <a:r>
              <a:rPr lang="zh-CN" altLang="en-US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DBs</a:t>
            </a:r>
            <a:endParaRPr lang="en-US" sz="4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619BA2-0075-D357-FE8D-1DD34E428C5F}"/>
              </a:ext>
            </a:extLst>
          </p:cNvPr>
          <p:cNvSpPr txBox="1"/>
          <p:nvPr/>
        </p:nvSpPr>
        <p:spPr>
          <a:xfrm>
            <a:off x="8652483" y="5382181"/>
            <a:ext cx="43334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400" b="1" dirty="0">
                <a:solidFill>
                  <a:schemeClr val="accent5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Taxonomies</a:t>
            </a:r>
            <a:endParaRPr lang="en-US" sz="48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10B745D-6D63-4CDC-74A7-D499B6CA03FA}"/>
              </a:ext>
            </a:extLst>
          </p:cNvPr>
          <p:cNvCxnSpPr/>
          <p:nvPr/>
        </p:nvCxnSpPr>
        <p:spPr>
          <a:xfrm flipV="1">
            <a:off x="6379535" y="2477119"/>
            <a:ext cx="551575" cy="814245"/>
          </a:xfrm>
          <a:prstGeom prst="line">
            <a:avLst/>
          </a:prstGeom>
          <a:ln w="38100" cmpd="sng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BB6C734A-AE4E-63FA-1B66-A64A6BD8429F}"/>
              </a:ext>
            </a:extLst>
          </p:cNvPr>
          <p:cNvSpPr txBox="1"/>
          <p:nvPr/>
        </p:nvSpPr>
        <p:spPr>
          <a:xfrm>
            <a:off x="4902301" y="6824506"/>
            <a:ext cx="380233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Knowledge</a:t>
            </a:r>
            <a:r>
              <a:rPr lang="zh-CN" altLang="en-US" sz="4800" b="1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altLang="zh-CN" sz="4800" b="1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Graphs</a:t>
            </a:r>
            <a:endParaRPr lang="en-US" sz="4400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99D9E8B-889E-ADCF-68C4-5B3A84865ED6}"/>
              </a:ext>
            </a:extLst>
          </p:cNvPr>
          <p:cNvCxnSpPr/>
          <p:nvPr/>
        </p:nvCxnSpPr>
        <p:spPr>
          <a:xfrm flipV="1">
            <a:off x="3671701" y="5181487"/>
            <a:ext cx="551575" cy="814245"/>
          </a:xfrm>
          <a:prstGeom prst="line">
            <a:avLst/>
          </a:prstGeom>
          <a:ln w="38100" cmpd="sng">
            <a:solidFill>
              <a:schemeClr val="accent3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07815AA-9E7C-68B7-9990-78ACDD188C00}"/>
              </a:ext>
            </a:extLst>
          </p:cNvPr>
          <p:cNvCxnSpPr>
            <a:cxnSpLocks/>
          </p:cNvCxnSpPr>
          <p:nvPr/>
        </p:nvCxnSpPr>
        <p:spPr>
          <a:xfrm flipH="1" flipV="1">
            <a:off x="6842425" y="4199788"/>
            <a:ext cx="1645603" cy="1382997"/>
          </a:xfrm>
          <a:prstGeom prst="line">
            <a:avLst/>
          </a:prstGeom>
          <a:ln w="38100" cmpd="sng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ubtitle 1">
            <a:extLst>
              <a:ext uri="{FF2B5EF4-FFF2-40B4-BE49-F238E27FC236}">
                <a16:creationId xmlns:a16="http://schemas.microsoft.com/office/drawing/2014/main" id="{BB5109E9-2E9F-7E88-353B-1CB9E818BF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708" y="4320822"/>
            <a:ext cx="15231059" cy="932210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sz="4000" dirty="0">
                <a:solidFill>
                  <a:schemeClr val="tx1">
                    <a:lumMod val="75000"/>
                  </a:schemeClr>
                </a:solidFill>
              </a:rPr>
              <a:t>When</a:t>
            </a:r>
            <a:r>
              <a:rPr lang="zh-CN" altLang="en-US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</a:schemeClr>
                </a:solidFill>
              </a:rPr>
              <a:t>language</a:t>
            </a:r>
            <a:r>
              <a:rPr lang="zh-CN" altLang="en-US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</a:schemeClr>
                </a:solidFill>
              </a:rPr>
              <a:t>models</a:t>
            </a:r>
            <a:r>
              <a:rPr lang="zh-CN" altLang="en-US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</a:schemeClr>
                </a:solidFill>
              </a:rPr>
              <a:t>have</a:t>
            </a:r>
            <a:r>
              <a:rPr lang="zh-CN" altLang="en-US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</a:schemeClr>
                </a:solidFill>
              </a:rPr>
              <a:t>understood</a:t>
            </a:r>
            <a:r>
              <a:rPr lang="zh-CN" altLang="en-US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</a:schemeClr>
                </a:solidFill>
              </a:rPr>
              <a:t>basic</a:t>
            </a:r>
            <a:r>
              <a:rPr lang="zh-CN" altLang="en-US" sz="40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 sz="4000" dirty="0">
                <a:solidFill>
                  <a:schemeClr val="tx1">
                    <a:lumMod val="75000"/>
                  </a:schemeClr>
                </a:solidFill>
              </a:rPr>
              <a:t>sciences.</a:t>
            </a:r>
            <a:endParaRPr lang="en-US" sz="4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0D5A4E-EFF1-E827-ED3A-94AF531A86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708" y="3214438"/>
            <a:ext cx="15231061" cy="1106387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altLang="zh-CN" sz="6600" dirty="0"/>
              <a:t>Is</a:t>
            </a:r>
            <a:r>
              <a:rPr lang="zh-CN" altLang="en-US" sz="6600" dirty="0"/>
              <a:t> </a:t>
            </a:r>
            <a:r>
              <a:rPr lang="en-US" altLang="zh-CN" sz="6600" dirty="0">
                <a:solidFill>
                  <a:schemeClr val="accent6"/>
                </a:solidFill>
              </a:rPr>
              <a:t>structured</a:t>
            </a:r>
            <a:r>
              <a:rPr lang="zh-CN" altLang="en-US" sz="6600" dirty="0">
                <a:solidFill>
                  <a:schemeClr val="accent6"/>
                </a:solidFill>
              </a:rPr>
              <a:t> </a:t>
            </a:r>
            <a:r>
              <a:rPr lang="en-US" altLang="zh-CN" sz="6600" dirty="0">
                <a:solidFill>
                  <a:schemeClr val="accent6"/>
                </a:solidFill>
              </a:rPr>
              <a:t>knowledge</a:t>
            </a:r>
            <a:r>
              <a:rPr lang="zh-CN" altLang="en-US" sz="66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6600" dirty="0"/>
              <a:t>still</a:t>
            </a:r>
            <a:r>
              <a:rPr lang="zh-CN" altLang="en-US" sz="6600" dirty="0"/>
              <a:t> </a:t>
            </a:r>
            <a:r>
              <a:rPr lang="en-US" altLang="zh-CN" sz="6600" dirty="0"/>
              <a:t>essential?</a:t>
            </a:r>
            <a:endParaRPr lang="en-US" sz="6600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559A63D-D068-224C-1A1F-867260079D1B}"/>
              </a:ext>
            </a:extLst>
          </p:cNvPr>
          <p:cNvGrpSpPr/>
          <p:nvPr/>
        </p:nvGrpSpPr>
        <p:grpSpPr>
          <a:xfrm>
            <a:off x="191722" y="5665759"/>
            <a:ext cx="5447322" cy="3318156"/>
            <a:chOff x="191722" y="5665759"/>
            <a:chExt cx="5447322" cy="3318156"/>
          </a:xfrm>
        </p:grpSpPr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F3B54546-FA0E-165D-B543-DB5527FC99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6023" y="7988106"/>
              <a:ext cx="530352" cy="457200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CEF14E2-6B45-F447-306C-052B75A415A8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1033473" y="6395942"/>
              <a:ext cx="1271778" cy="972523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B1346D-1405-B72B-C466-165DF8895AFF}"/>
                </a:ext>
              </a:extLst>
            </p:cNvPr>
            <p:cNvCxnSpPr>
              <a:cxnSpLocks/>
              <a:endCxn id="12" idx="4"/>
            </p:cNvCxnSpPr>
            <p:nvPr/>
          </p:nvCxnSpPr>
          <p:spPr>
            <a:xfrm flipV="1">
              <a:off x="2076651" y="6624542"/>
              <a:ext cx="457200" cy="1441749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168045A-6878-DFDD-D083-41F0B1945DDD}"/>
                </a:ext>
              </a:extLst>
            </p:cNvPr>
            <p:cNvCxnSpPr>
              <a:cxnSpLocks/>
              <a:stCxn id="12" idx="5"/>
              <a:endCxn id="10" idx="1"/>
            </p:cNvCxnSpPr>
            <p:nvPr/>
          </p:nvCxnSpPr>
          <p:spPr>
            <a:xfrm>
              <a:off x="2695496" y="6557587"/>
              <a:ext cx="733115" cy="1659119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0A5F63D-4232-D22A-C08F-7F8018F60647}"/>
                </a:ext>
              </a:extLst>
            </p:cNvPr>
            <p:cNvCxnSpPr>
              <a:cxnSpLocks/>
              <a:stCxn id="15" idx="4"/>
              <a:endCxn id="10" idx="5"/>
            </p:cNvCxnSpPr>
            <p:nvPr/>
          </p:nvCxnSpPr>
          <p:spPr>
            <a:xfrm flipH="1">
              <a:off x="3693787" y="7206865"/>
              <a:ext cx="362125" cy="1009841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96BD9B-1FDE-AAD9-DF3F-717FE4893998}"/>
                </a:ext>
              </a:extLst>
            </p:cNvPr>
            <p:cNvSpPr txBox="1"/>
            <p:nvPr/>
          </p:nvSpPr>
          <p:spPr>
            <a:xfrm>
              <a:off x="1599659" y="5665759"/>
              <a:ext cx="169940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Concept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97ED9FB-FB69-4DA0-B68C-A5D3B317609D}"/>
                </a:ext>
              </a:extLst>
            </p:cNvPr>
            <p:cNvSpPr txBox="1"/>
            <p:nvPr/>
          </p:nvSpPr>
          <p:spPr>
            <a:xfrm>
              <a:off x="191722" y="7648928"/>
              <a:ext cx="169940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Relation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B244EEF-7EBE-37CB-DEDE-76300016B297}"/>
                </a:ext>
              </a:extLst>
            </p:cNvPr>
            <p:cNvSpPr/>
            <p:nvPr/>
          </p:nvSpPr>
          <p:spPr>
            <a:xfrm>
              <a:off x="3886674" y="6598825"/>
              <a:ext cx="336602" cy="114748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7EB6C21-C804-DE36-7CBC-2F3D7932244A}"/>
                </a:ext>
              </a:extLst>
            </p:cNvPr>
            <p:cNvSpPr txBox="1"/>
            <p:nvPr/>
          </p:nvSpPr>
          <p:spPr>
            <a:xfrm>
              <a:off x="3939641" y="6089339"/>
              <a:ext cx="169940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Attribute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8FF185-A57C-C255-AD75-B85CF6B29CD1}"/>
                </a:ext>
              </a:extLst>
            </p:cNvPr>
            <p:cNvSpPr txBox="1"/>
            <p:nvPr/>
          </p:nvSpPr>
          <p:spPr>
            <a:xfrm>
              <a:off x="3580549" y="8445306"/>
              <a:ext cx="104225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Type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765CF35-A321-D1B0-19A9-6DC88D0FB8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05251" y="6167342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C2AF5A-70D3-D4A1-F16A-516FFA696A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27312" y="6749665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CF374A94-869C-AEF0-8E90-2524BCD5B4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2285" y="7243731"/>
              <a:ext cx="457200" cy="45720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8E88416C-2C8E-1DE7-99B0-86EEB4EDF2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63857" y="8042967"/>
              <a:ext cx="457200" cy="457200"/>
            </a:xfrm>
            <a:prstGeom prst="diamond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53806E7-C23F-7C57-2C14-7C1AF83ADC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9821" y="5948081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A9CD27B-CDEC-D150-B9FC-EDE8F7A1A8C1}"/>
                </a:ext>
              </a:extLst>
            </p:cNvPr>
            <p:cNvCxnSpPr>
              <a:cxnSpLocks/>
              <a:stCxn id="22" idx="0"/>
              <a:endCxn id="26" idx="4"/>
            </p:cNvCxnSpPr>
            <p:nvPr/>
          </p:nvCxnSpPr>
          <p:spPr>
            <a:xfrm flipV="1">
              <a:off x="900885" y="6405281"/>
              <a:ext cx="97536" cy="838450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30D8CA3D-FAC5-F223-7892-14B1CB67A147}"/>
                </a:ext>
              </a:extLst>
            </p:cNvPr>
            <p:cNvSpPr/>
            <p:nvPr/>
          </p:nvSpPr>
          <p:spPr>
            <a:xfrm>
              <a:off x="827675" y="5786472"/>
              <a:ext cx="336602" cy="114748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C62CAAC5-4773-0628-BED7-5806125F3D41}"/>
                </a:ext>
              </a:extLst>
            </p:cNvPr>
            <p:cNvCxnSpPr>
              <a:cxnSpLocks/>
              <a:stCxn id="23" idx="3"/>
              <a:endCxn id="15" idx="3"/>
            </p:cNvCxnSpPr>
            <p:nvPr/>
          </p:nvCxnSpPr>
          <p:spPr>
            <a:xfrm flipV="1">
              <a:off x="2321057" y="7139910"/>
              <a:ext cx="1573210" cy="1131657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1CE92FA-2EC3-0D33-3407-0C39274B1811}"/>
              </a:ext>
            </a:extLst>
          </p:cNvPr>
          <p:cNvGrpSpPr/>
          <p:nvPr/>
        </p:nvGrpSpPr>
        <p:grpSpPr>
          <a:xfrm>
            <a:off x="11787445" y="5719481"/>
            <a:ext cx="3929881" cy="2552086"/>
            <a:chOff x="11787445" y="5719481"/>
            <a:chExt cx="3929881" cy="2552086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4291A55-C99C-EA58-1365-913A89F83330}"/>
                </a:ext>
              </a:extLst>
            </p:cNvPr>
            <p:cNvCxnSpPr>
              <a:cxnSpLocks/>
              <a:stCxn id="20" idx="3"/>
              <a:endCxn id="59" idx="0"/>
            </p:cNvCxnSpPr>
            <p:nvPr/>
          </p:nvCxnSpPr>
          <p:spPr>
            <a:xfrm flipH="1">
              <a:off x="12818632" y="6109726"/>
              <a:ext cx="442189" cy="588736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36D87BC-6B64-8F9C-43A6-6014E275F8F6}"/>
                </a:ext>
              </a:extLst>
            </p:cNvPr>
            <p:cNvCxnSpPr>
              <a:cxnSpLocks/>
              <a:stCxn id="20" idx="5"/>
              <a:endCxn id="61" idx="0"/>
            </p:cNvCxnSpPr>
            <p:nvPr/>
          </p:nvCxnSpPr>
          <p:spPr>
            <a:xfrm>
              <a:off x="13584111" y="6109726"/>
              <a:ext cx="416933" cy="588736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1E347751-5EAB-F231-9473-6EECB1A08C07}"/>
                </a:ext>
              </a:extLst>
            </p:cNvPr>
            <p:cNvCxnSpPr>
              <a:cxnSpLocks/>
              <a:stCxn id="59" idx="4"/>
              <a:endCxn id="62" idx="7"/>
            </p:cNvCxnSpPr>
            <p:nvPr/>
          </p:nvCxnSpPr>
          <p:spPr>
            <a:xfrm flipH="1">
              <a:off x="12177690" y="7155662"/>
              <a:ext cx="640942" cy="725660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1CEBA92-D1BB-A566-5BC3-150B59D6C94E}"/>
                </a:ext>
              </a:extLst>
            </p:cNvPr>
            <p:cNvCxnSpPr>
              <a:cxnSpLocks/>
              <a:stCxn id="59" idx="4"/>
              <a:endCxn id="64" idx="0"/>
            </p:cNvCxnSpPr>
            <p:nvPr/>
          </p:nvCxnSpPr>
          <p:spPr>
            <a:xfrm>
              <a:off x="12818632" y="7155662"/>
              <a:ext cx="168425" cy="658705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B541106-07C6-6227-2E5D-6DB8C486C22E}"/>
                </a:ext>
              </a:extLst>
            </p:cNvPr>
            <p:cNvCxnSpPr>
              <a:cxnSpLocks/>
              <a:stCxn id="61" idx="4"/>
              <a:endCxn id="65" idx="0"/>
            </p:cNvCxnSpPr>
            <p:nvPr/>
          </p:nvCxnSpPr>
          <p:spPr>
            <a:xfrm flipH="1">
              <a:off x="13879666" y="7155662"/>
              <a:ext cx="121378" cy="658705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86DA880-EE3F-3135-AE34-C7A99230AC2E}"/>
                </a:ext>
              </a:extLst>
            </p:cNvPr>
            <p:cNvCxnSpPr>
              <a:cxnSpLocks/>
              <a:stCxn id="61" idx="4"/>
              <a:endCxn id="67" idx="1"/>
            </p:cNvCxnSpPr>
            <p:nvPr/>
          </p:nvCxnSpPr>
          <p:spPr>
            <a:xfrm>
              <a:off x="14001044" y="7155662"/>
              <a:ext cx="521507" cy="725660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D8014FDD-E07F-96B5-AE66-8CC7682FA62C}"/>
                </a:ext>
              </a:extLst>
            </p:cNvPr>
            <p:cNvCxnSpPr>
              <a:cxnSpLocks/>
              <a:stCxn id="61" idx="4"/>
              <a:endCxn id="68" idx="1"/>
            </p:cNvCxnSpPr>
            <p:nvPr/>
          </p:nvCxnSpPr>
          <p:spPr>
            <a:xfrm>
              <a:off x="14001044" y="7155662"/>
              <a:ext cx="1326037" cy="725660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80DDD8A-36AB-1ED8-D810-22D390D0EF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93866" y="5719481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F60A8ED-26ED-C853-9B58-3802F8EE33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590032" y="6698462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59AAF4A-ECC2-9599-CD84-2A4BAE604F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772444" y="6698462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4337F5B-EFE7-AC98-90DD-E378E04570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787445" y="7814367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3D66097-382C-D769-17CA-AAB4D84253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58457" y="7814367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FC26FA1-AE58-17E6-541C-EA21000CEC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651066" y="7814367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B86BC44B-04EA-3A69-E300-61FA3BA8E0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55596" y="7814367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51B170AD-15BB-286E-BCC2-77C5DEEC42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0126" y="7814367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A8096-0EFA-6098-5196-E3F290A575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  <p:bldP spid="7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0847EA1-EAF9-924C-481A-5528F53AAC26}"/>
              </a:ext>
            </a:extLst>
          </p:cNvPr>
          <p:cNvGrpSpPr>
            <a:grpSpLocks noChangeAspect="1"/>
          </p:cNvGrpSpPr>
          <p:nvPr/>
        </p:nvGrpSpPr>
        <p:grpSpPr>
          <a:xfrm>
            <a:off x="105396" y="6955469"/>
            <a:ext cx="6176651" cy="2057400"/>
            <a:chOff x="475781" y="7397845"/>
            <a:chExt cx="6176653" cy="2057400"/>
          </a:xfrm>
        </p:grpSpPr>
        <p:pic>
          <p:nvPicPr>
            <p:cNvPr id="1030" name="Picture 6" descr="Notre Dame Biology | Notre Dame IN">
              <a:extLst>
                <a:ext uri="{FF2B5EF4-FFF2-40B4-BE49-F238E27FC236}">
                  <a16:creationId xmlns:a16="http://schemas.microsoft.com/office/drawing/2014/main" id="{5FC18567-4930-4309-EF29-B3E1BD7B7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7397845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partment of Biological Sciences // University of Notre Dame">
              <a:extLst>
                <a:ext uri="{FF2B5EF4-FFF2-40B4-BE49-F238E27FC236}">
                  <a16:creationId xmlns:a16="http://schemas.microsoft.com/office/drawing/2014/main" id="{6B9E1772-EB99-06FB-1CB8-4CEBD457E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181" y="7397845"/>
              <a:ext cx="411925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9649A-F4D0-4C0A-7577-FE3E89C3EEF4}"/>
              </a:ext>
            </a:extLst>
          </p:cNvPr>
          <p:cNvGrpSpPr>
            <a:grpSpLocks noChangeAspect="1"/>
          </p:cNvGrpSpPr>
          <p:nvPr/>
        </p:nvGrpSpPr>
        <p:grpSpPr>
          <a:xfrm>
            <a:off x="87314" y="2756194"/>
            <a:ext cx="6148835" cy="1828800"/>
            <a:chOff x="475781" y="2912875"/>
            <a:chExt cx="6917439" cy="2057400"/>
          </a:xfrm>
        </p:grpSpPr>
        <p:pic>
          <p:nvPicPr>
            <p:cNvPr id="1026" name="Picture 2" descr="Gender-balanced teams produce more innovative, impactful scientific  research | MSUToday | Michigan State University">
              <a:extLst>
                <a:ext uri="{FF2B5EF4-FFF2-40B4-BE49-F238E27FC236}">
                  <a16:creationId xmlns:a16="http://schemas.microsoft.com/office/drawing/2014/main" id="{84E992C2-5613-BE4B-318B-20D9E71A9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352" y="2912875"/>
              <a:ext cx="2947868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1CB2EC-43EA-99B5-3A4D-9DEEF11D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781" y="2912875"/>
              <a:ext cx="3969571" cy="2057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81CFB-A533-FE73-A0DB-D9BA971ABAE2}"/>
              </a:ext>
            </a:extLst>
          </p:cNvPr>
          <p:cNvGrpSpPr>
            <a:grpSpLocks noChangeAspect="1"/>
          </p:cNvGrpSpPr>
          <p:nvPr/>
        </p:nvGrpSpPr>
        <p:grpSpPr>
          <a:xfrm>
            <a:off x="87145" y="91021"/>
            <a:ext cx="6149004" cy="1828800"/>
            <a:chOff x="475781" y="433916"/>
            <a:chExt cx="6917630" cy="2057400"/>
          </a:xfrm>
        </p:grpSpPr>
        <p:pic>
          <p:nvPicPr>
            <p:cNvPr id="1042" name="Picture 18" descr="Incoming 8th Grade Current 7th Grade Class Choice | Dixon Middle School">
              <a:extLst>
                <a:ext uri="{FF2B5EF4-FFF2-40B4-BE49-F238E27FC236}">
                  <a16:creationId xmlns:a16="http://schemas.microsoft.com/office/drawing/2014/main" id="{381D4B8A-C926-C7D5-782C-487005E06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544" y="433916"/>
              <a:ext cx="3293867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 reasons to create an 8th grade homeschool transcript - Transcript Maker">
              <a:extLst>
                <a:ext uri="{FF2B5EF4-FFF2-40B4-BE49-F238E27FC236}">
                  <a16:creationId xmlns:a16="http://schemas.microsoft.com/office/drawing/2014/main" id="{44DB3C5B-BAA5-E0A8-71FB-2F18D3050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587" y="433916"/>
              <a:ext cx="301416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8TH GRADE Chalkboard Sign - Etsy">
              <a:extLst>
                <a:ext uri="{FF2B5EF4-FFF2-40B4-BE49-F238E27FC236}">
                  <a16:creationId xmlns:a16="http://schemas.microsoft.com/office/drawing/2014/main" id="{989DCA75-F0DF-504D-25B5-630DC55C1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433916"/>
              <a:ext cx="2367796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50C7EA-33D9-B549-3F28-B2A645992628}"/>
              </a:ext>
            </a:extLst>
          </p:cNvPr>
          <p:cNvGrpSpPr>
            <a:grpSpLocks noChangeAspect="1"/>
          </p:cNvGrpSpPr>
          <p:nvPr/>
        </p:nvGrpSpPr>
        <p:grpSpPr>
          <a:xfrm>
            <a:off x="-290841" y="4594339"/>
            <a:ext cx="6527159" cy="2834640"/>
            <a:chOff x="-364619" y="4367945"/>
            <a:chExt cx="7369372" cy="3200400"/>
          </a:xfrm>
        </p:grpSpPr>
        <p:pic>
          <p:nvPicPr>
            <p:cNvPr id="1036" name="Picture 12" descr="Master of Science in Data Science and Analytics | Georgetown University">
              <a:extLst>
                <a:ext uri="{FF2B5EF4-FFF2-40B4-BE49-F238E27FC236}">
                  <a16:creationId xmlns:a16="http://schemas.microsoft.com/office/drawing/2014/main" id="{116515D7-4439-8667-9038-CD1F0EB65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" y="4491974"/>
              <a:ext cx="6922008" cy="241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Notre Dame Data Science (@DataSciND) / Twitter">
              <a:extLst>
                <a:ext uri="{FF2B5EF4-FFF2-40B4-BE49-F238E27FC236}">
                  <a16:creationId xmlns:a16="http://schemas.microsoft.com/office/drawing/2014/main" id="{D978F907-3D1B-628A-7224-C5BC55D5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619" y="4367945"/>
              <a:ext cx="32004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75D4B907-1424-13E1-25C0-9F83D124D867}"/>
              </a:ext>
            </a:extLst>
          </p:cNvPr>
          <p:cNvSpPr/>
          <p:nvPr/>
        </p:nvSpPr>
        <p:spPr>
          <a:xfrm>
            <a:off x="2543799" y="2080498"/>
            <a:ext cx="1093694" cy="51501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BD869E7-DD1E-E076-E7B9-98F4A06F55D3}"/>
              </a:ext>
            </a:extLst>
          </p:cNvPr>
          <p:cNvSpPr txBox="1"/>
          <p:nvPr/>
        </p:nvSpPr>
        <p:spPr>
          <a:xfrm>
            <a:off x="6549638" y="1164763"/>
            <a:ext cx="9602554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Scientist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job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is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not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simple: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Scientists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write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statements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b="1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precisely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;</a:t>
            </a:r>
            <a:endParaRPr lang="en-US" altLang="zh-CN" sz="3200" dirty="0">
              <a:solidFill>
                <a:schemeClr val="accent1"/>
              </a:solidFill>
              <a:latin typeface="Aharoni" panose="02010803020104030203" pitchFamily="2" charset="-79"/>
              <a:ea typeface="Geneva" panose="020B0503030404040204" pitchFamily="34" charset="0"/>
              <a:cs typeface="Aharoni" panose="02010803020104030203" pitchFamily="2" charset="-7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Scientists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read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tables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and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papers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b="1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critically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Scientists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create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taxonomies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b="1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professionally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.</a:t>
            </a:r>
          </a:p>
          <a:p>
            <a:endParaRPr lang="en-US" altLang="zh-CN" sz="3200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  <a:p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Structured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knowledge</a:t>
            </a:r>
            <a:r>
              <a:rPr lang="zh-CN" altLang="en-US" sz="2800" b="1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is</a:t>
            </a:r>
            <a:r>
              <a:rPr lang="zh-CN" altLang="en-US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essential:</a:t>
            </a:r>
          </a:p>
          <a:p>
            <a:r>
              <a:rPr lang="en-US" altLang="zh-CN" sz="32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Knowledge</a:t>
            </a:r>
            <a:r>
              <a:rPr lang="zh-CN" altLang="en-US" sz="32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 </a:t>
            </a:r>
            <a:r>
              <a:rPr lang="en-US" altLang="zh-CN" sz="32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graphs</a:t>
            </a:r>
            <a:r>
              <a:rPr lang="zh-CN" altLang="en-US" sz="3200" dirty="0">
                <a:solidFill>
                  <a:schemeClr val="accent3">
                    <a:lumMod val="75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representing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conditions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.</a:t>
            </a:r>
          </a:p>
          <a:p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Data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 </a:t>
            </a:r>
            <a:r>
              <a:rPr lang="en-US" altLang="zh-CN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tables</a:t>
            </a:r>
            <a:r>
              <a:rPr lang="zh-CN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integrating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experimental</a:t>
            </a:r>
            <a:r>
              <a:rPr lang="zh-CN" altLang="en-US" sz="3200" dirty="0">
                <a:solidFill>
                  <a:schemeClr val="accent6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results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.</a:t>
            </a:r>
          </a:p>
          <a:p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Comparison</a:t>
            </a:r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 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topics</a:t>
            </a:r>
            <a:r>
              <a:rPr lang="zh-CN" altLang="en-US" sz="32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indicating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SOTA</a:t>
            </a:r>
            <a:r>
              <a:rPr lang="zh-CN" altLang="en-US" sz="3200" dirty="0">
                <a:solidFill>
                  <a:schemeClr val="accent6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limitations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.</a:t>
            </a:r>
          </a:p>
          <a:p>
            <a:r>
              <a:rPr lang="en-US" altLang="zh-CN" sz="3200" dirty="0">
                <a:solidFill>
                  <a:schemeClr val="accent5">
                    <a:lumMod val="50000"/>
                  </a:schemeClr>
                </a:solidFill>
                <a:latin typeface="Aharoni" panose="02010803020104030203" pitchFamily="2" charset="-79"/>
                <a:ea typeface="Geneva" panose="020B0503030404040204" pitchFamily="34" charset="0"/>
                <a:cs typeface="Aharoni" panose="02010803020104030203" pitchFamily="2" charset="-79"/>
              </a:rPr>
              <a:t>Taxonomies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built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with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word-by-word</a:t>
            </a:r>
            <a:r>
              <a:rPr lang="zh-CN" altLang="en-US" sz="3200" dirty="0">
                <a:solidFill>
                  <a:schemeClr val="accent6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generator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A38003C-9E00-74B6-1E20-2F94BCDE88A8}"/>
              </a:ext>
            </a:extLst>
          </p:cNvPr>
          <p:cNvSpPr/>
          <p:nvPr/>
        </p:nvSpPr>
        <p:spPr>
          <a:xfrm>
            <a:off x="6463832" y="0"/>
            <a:ext cx="9812305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Take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Away</a:t>
            </a:r>
            <a:endParaRPr lang="en-US" sz="4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BEF539-3257-26E8-3A29-F471894D6719}"/>
              </a:ext>
            </a:extLst>
          </p:cNvPr>
          <p:cNvSpPr txBox="1"/>
          <p:nvPr/>
        </p:nvSpPr>
        <p:spPr>
          <a:xfrm rot="19674144">
            <a:off x="6658380" y="6794508"/>
            <a:ext cx="14809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MIMO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EFD1A7-C078-1281-3F01-B47B071E8281}"/>
              </a:ext>
            </a:extLst>
          </p:cNvPr>
          <p:cNvSpPr txBox="1"/>
          <p:nvPr/>
        </p:nvSpPr>
        <p:spPr>
          <a:xfrm rot="20644207">
            <a:off x="8085156" y="6629284"/>
            <a:ext cx="2196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Tablepedia</a:t>
            </a:r>
            <a:endParaRPr lang="en-US" altLang="zh-CN" sz="2800" dirty="0">
              <a:solidFill>
                <a:schemeClr val="accent5"/>
              </a:solidFill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41ABF6-92E6-1378-F3FC-2D0FC5B3C60E}"/>
              </a:ext>
            </a:extLst>
          </p:cNvPr>
          <p:cNvSpPr txBox="1"/>
          <p:nvPr/>
        </p:nvSpPr>
        <p:spPr>
          <a:xfrm rot="20878922">
            <a:off x="7011286" y="7671195"/>
            <a:ext cx="21965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GenTaxo</a:t>
            </a:r>
            <a:endParaRPr lang="en-US" altLang="zh-CN" sz="2800" dirty="0">
              <a:solidFill>
                <a:schemeClr val="accent5"/>
              </a:solidFill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0687F-A4F4-130A-3798-0F27B2BF590F}"/>
              </a:ext>
            </a:extLst>
          </p:cNvPr>
          <p:cNvSpPr txBox="1"/>
          <p:nvPr/>
        </p:nvSpPr>
        <p:spPr>
          <a:xfrm rot="506666">
            <a:off x="10423492" y="6562713"/>
            <a:ext cx="3461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Conditional</a:t>
            </a:r>
            <a:r>
              <a:rPr lang="zh-CN" altLang="en-US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tuples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3D4C30-D1C4-4D61-9F46-9F6E13C8419D}"/>
              </a:ext>
            </a:extLst>
          </p:cNvPr>
          <p:cNvSpPr txBox="1"/>
          <p:nvPr/>
        </p:nvSpPr>
        <p:spPr>
          <a:xfrm rot="279164">
            <a:off x="9656401" y="7295512"/>
            <a:ext cx="1965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“However”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D5C318-1F01-F292-F3F8-6BFEEE3A67AC}"/>
              </a:ext>
            </a:extLst>
          </p:cNvPr>
          <p:cNvSpPr txBox="1"/>
          <p:nvPr/>
        </p:nvSpPr>
        <p:spPr>
          <a:xfrm rot="21417161">
            <a:off x="8268688" y="8211394"/>
            <a:ext cx="46622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(method,</a:t>
            </a:r>
            <a:r>
              <a:rPr lang="zh-CN" altLang="en-US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metric,</a:t>
            </a:r>
            <a:r>
              <a:rPr lang="zh-CN" altLang="en-US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dataset)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31820-E0F5-333D-EEBD-F4177B0CE856}"/>
              </a:ext>
            </a:extLst>
          </p:cNvPr>
          <p:cNvSpPr txBox="1"/>
          <p:nvPr/>
        </p:nvSpPr>
        <p:spPr>
          <a:xfrm rot="420025">
            <a:off x="12298223" y="7620505"/>
            <a:ext cx="3213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missing</a:t>
            </a:r>
            <a:r>
              <a:rPr lang="zh-CN" altLang="en-US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concepts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69685-DF78-D9B9-0E33-630203627176}"/>
              </a:ext>
            </a:extLst>
          </p:cNvPr>
          <p:cNvSpPr txBox="1"/>
          <p:nvPr/>
        </p:nvSpPr>
        <p:spPr>
          <a:xfrm rot="160562">
            <a:off x="13900529" y="6681176"/>
            <a:ext cx="13832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QA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DD57274-738F-9EEC-B5E3-44ADA8048A0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24293"/>
      </p:ext>
    </p:extLst>
  </p:cSld>
  <p:clrMapOvr>
    <a:masterClrMapping/>
  </p:clrMapOvr>
  <p:transition spd="slow">
    <p:push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altLang="zh-CN" dirty="0"/>
              <a:t>mjiang2@nd.edu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07708" y="3735244"/>
            <a:ext cx="15231061" cy="1106387"/>
          </a:xfrm>
        </p:spPr>
        <p:txBody>
          <a:bodyPr/>
          <a:lstStyle/>
          <a:p>
            <a:r>
              <a:rPr lang="en-US" altLang="zh-CN" sz="6600" dirty="0"/>
              <a:t>Can</a:t>
            </a:r>
            <a:r>
              <a:rPr lang="zh-CN" altLang="en-US" sz="6600" dirty="0"/>
              <a:t> </a:t>
            </a:r>
            <a:r>
              <a:rPr lang="en-US" altLang="zh-CN" sz="6600" dirty="0"/>
              <a:t>AI</a:t>
            </a:r>
            <a:r>
              <a:rPr lang="zh-CN" altLang="en-US" sz="6600" dirty="0"/>
              <a:t> </a:t>
            </a:r>
            <a:r>
              <a:rPr lang="en-US" altLang="zh-CN" sz="6600" dirty="0"/>
              <a:t>receive</a:t>
            </a:r>
            <a:r>
              <a:rPr lang="zh-CN" altLang="en-US" sz="6600" dirty="0"/>
              <a:t> </a:t>
            </a:r>
            <a:r>
              <a:rPr lang="en-US" altLang="zh-CN" sz="6600" dirty="0"/>
              <a:t>a</a:t>
            </a:r>
            <a:r>
              <a:rPr lang="zh-CN" altLang="en-US" sz="6600" dirty="0"/>
              <a:t> </a:t>
            </a:r>
            <a:r>
              <a:rPr lang="en-US" altLang="zh-CN" sz="6600" dirty="0"/>
              <a:t>PhD</a:t>
            </a:r>
            <a:r>
              <a:rPr lang="zh-CN" altLang="en-US" sz="6600" dirty="0"/>
              <a:t> </a:t>
            </a:r>
            <a:r>
              <a:rPr lang="en-US" altLang="zh-CN" sz="6600" dirty="0"/>
              <a:t>in</a:t>
            </a:r>
            <a:r>
              <a:rPr lang="zh-CN" altLang="en-US" sz="6600" dirty="0"/>
              <a:t> </a:t>
            </a:r>
            <a:r>
              <a:rPr lang="en-US" altLang="zh-CN" sz="6600" dirty="0"/>
              <a:t>five</a:t>
            </a:r>
            <a:r>
              <a:rPr lang="zh-CN" altLang="en-US" sz="6600" dirty="0"/>
              <a:t> </a:t>
            </a:r>
            <a:r>
              <a:rPr lang="en-US" altLang="zh-CN" sz="6600" dirty="0"/>
              <a:t>years?</a:t>
            </a:r>
            <a:endParaRPr lang="en-US" sz="66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409" y="7355565"/>
            <a:ext cx="4677936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0847EA1-EAF9-924C-481A-5528F53AAC26}"/>
              </a:ext>
            </a:extLst>
          </p:cNvPr>
          <p:cNvGrpSpPr>
            <a:grpSpLocks noChangeAspect="1"/>
          </p:cNvGrpSpPr>
          <p:nvPr/>
        </p:nvGrpSpPr>
        <p:grpSpPr>
          <a:xfrm>
            <a:off x="105396" y="6955469"/>
            <a:ext cx="6176651" cy="2057400"/>
            <a:chOff x="475781" y="7397845"/>
            <a:chExt cx="6176653" cy="2057400"/>
          </a:xfrm>
        </p:grpSpPr>
        <p:pic>
          <p:nvPicPr>
            <p:cNvPr id="1030" name="Picture 6" descr="Notre Dame Biology | Notre Dame IN">
              <a:extLst>
                <a:ext uri="{FF2B5EF4-FFF2-40B4-BE49-F238E27FC236}">
                  <a16:creationId xmlns:a16="http://schemas.microsoft.com/office/drawing/2014/main" id="{5FC18567-4930-4309-EF29-B3E1BD7B7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7397845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partment of Biological Sciences // University of Notre Dame">
              <a:extLst>
                <a:ext uri="{FF2B5EF4-FFF2-40B4-BE49-F238E27FC236}">
                  <a16:creationId xmlns:a16="http://schemas.microsoft.com/office/drawing/2014/main" id="{6B9E1772-EB99-06FB-1CB8-4CEBD457E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181" y="7397845"/>
              <a:ext cx="411925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9649A-F4D0-4C0A-7577-FE3E89C3EEF4}"/>
              </a:ext>
            </a:extLst>
          </p:cNvPr>
          <p:cNvGrpSpPr>
            <a:grpSpLocks noChangeAspect="1"/>
          </p:cNvGrpSpPr>
          <p:nvPr/>
        </p:nvGrpSpPr>
        <p:grpSpPr>
          <a:xfrm>
            <a:off x="87314" y="2756194"/>
            <a:ext cx="6148835" cy="1828800"/>
            <a:chOff x="475781" y="2912875"/>
            <a:chExt cx="6917439" cy="2057400"/>
          </a:xfrm>
        </p:grpSpPr>
        <p:pic>
          <p:nvPicPr>
            <p:cNvPr id="1026" name="Picture 2" descr="Gender-balanced teams produce more innovative, impactful scientific  research | MSUToday | Michigan State University">
              <a:extLst>
                <a:ext uri="{FF2B5EF4-FFF2-40B4-BE49-F238E27FC236}">
                  <a16:creationId xmlns:a16="http://schemas.microsoft.com/office/drawing/2014/main" id="{84E992C2-5613-BE4B-318B-20D9E71A9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352" y="2912875"/>
              <a:ext cx="2947868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1CB2EC-43EA-99B5-3A4D-9DEEF11D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781" y="2912875"/>
              <a:ext cx="3969571" cy="2057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81CFB-A533-FE73-A0DB-D9BA971ABAE2}"/>
              </a:ext>
            </a:extLst>
          </p:cNvPr>
          <p:cNvGrpSpPr>
            <a:grpSpLocks noChangeAspect="1"/>
          </p:cNvGrpSpPr>
          <p:nvPr/>
        </p:nvGrpSpPr>
        <p:grpSpPr>
          <a:xfrm>
            <a:off x="87145" y="91021"/>
            <a:ext cx="6149004" cy="1828800"/>
            <a:chOff x="475781" y="433916"/>
            <a:chExt cx="6917630" cy="2057400"/>
          </a:xfrm>
        </p:grpSpPr>
        <p:pic>
          <p:nvPicPr>
            <p:cNvPr id="1042" name="Picture 18" descr="Incoming 8th Grade Current 7th Grade Class Choice | Dixon Middle School">
              <a:extLst>
                <a:ext uri="{FF2B5EF4-FFF2-40B4-BE49-F238E27FC236}">
                  <a16:creationId xmlns:a16="http://schemas.microsoft.com/office/drawing/2014/main" id="{381D4B8A-C926-C7D5-782C-487005E06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544" y="433916"/>
              <a:ext cx="3293867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 reasons to create an 8th grade homeschool transcript - Transcript Maker">
              <a:extLst>
                <a:ext uri="{FF2B5EF4-FFF2-40B4-BE49-F238E27FC236}">
                  <a16:creationId xmlns:a16="http://schemas.microsoft.com/office/drawing/2014/main" id="{44DB3C5B-BAA5-E0A8-71FB-2F18D3050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587" y="433916"/>
              <a:ext cx="301416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8TH GRADE Chalkboard Sign - Etsy">
              <a:extLst>
                <a:ext uri="{FF2B5EF4-FFF2-40B4-BE49-F238E27FC236}">
                  <a16:creationId xmlns:a16="http://schemas.microsoft.com/office/drawing/2014/main" id="{989DCA75-F0DF-504D-25B5-630DC55C1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433916"/>
              <a:ext cx="2367796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50C7EA-33D9-B549-3F28-B2A645992628}"/>
              </a:ext>
            </a:extLst>
          </p:cNvPr>
          <p:cNvGrpSpPr>
            <a:grpSpLocks noChangeAspect="1"/>
          </p:cNvGrpSpPr>
          <p:nvPr/>
        </p:nvGrpSpPr>
        <p:grpSpPr>
          <a:xfrm>
            <a:off x="-290841" y="4594339"/>
            <a:ext cx="6527159" cy="2834640"/>
            <a:chOff x="-364619" y="4367945"/>
            <a:chExt cx="7369372" cy="3200400"/>
          </a:xfrm>
        </p:grpSpPr>
        <p:pic>
          <p:nvPicPr>
            <p:cNvPr id="1036" name="Picture 12" descr="Master of Science in Data Science and Analytics | Georgetown University">
              <a:extLst>
                <a:ext uri="{FF2B5EF4-FFF2-40B4-BE49-F238E27FC236}">
                  <a16:creationId xmlns:a16="http://schemas.microsoft.com/office/drawing/2014/main" id="{116515D7-4439-8667-9038-CD1F0EB65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" y="4491974"/>
              <a:ext cx="6922008" cy="241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Notre Dame Data Science (@DataSciND) / Twitter">
              <a:extLst>
                <a:ext uri="{FF2B5EF4-FFF2-40B4-BE49-F238E27FC236}">
                  <a16:creationId xmlns:a16="http://schemas.microsoft.com/office/drawing/2014/main" id="{D978F907-3D1B-628A-7224-C5BC55D5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619" y="4367945"/>
              <a:ext cx="32004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75D4B907-1424-13E1-25C0-9F83D124D867}"/>
              </a:ext>
            </a:extLst>
          </p:cNvPr>
          <p:cNvSpPr/>
          <p:nvPr/>
        </p:nvSpPr>
        <p:spPr>
          <a:xfrm>
            <a:off x="2543799" y="2080498"/>
            <a:ext cx="1093694" cy="51501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AD53A4-8093-C802-F990-62A7B01C5BDF}"/>
              </a:ext>
            </a:extLst>
          </p:cNvPr>
          <p:cNvSpPr txBox="1"/>
          <p:nvPr/>
        </p:nvSpPr>
        <p:spPr>
          <a:xfrm>
            <a:off x="6633882" y="3347428"/>
            <a:ext cx="4153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Medical</a:t>
            </a:r>
            <a:r>
              <a:rPr lang="zh-CN" altLang="en-US" sz="3600" b="1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b="1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scientists</a:t>
            </a:r>
            <a:endParaRPr lang="en-US" sz="3600" b="1" dirty="0">
              <a:solidFill>
                <a:schemeClr val="accent6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60995B-375E-5329-6128-08678FA66AA1}"/>
              </a:ext>
            </a:extLst>
          </p:cNvPr>
          <p:cNvSpPr txBox="1"/>
          <p:nvPr/>
        </p:nvSpPr>
        <p:spPr>
          <a:xfrm>
            <a:off x="6632555" y="5365328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600" b="1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b="1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rPr>
              <a:t>scientists</a:t>
            </a:r>
            <a:endParaRPr lang="en-US" sz="3600" b="1" dirty="0">
              <a:solidFill>
                <a:schemeClr val="accent3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B1891D-CDCF-19FD-C3E9-210B6C11B5A6}"/>
              </a:ext>
            </a:extLst>
          </p:cNvPr>
          <p:cNvSpPr txBox="1"/>
          <p:nvPr/>
        </p:nvSpPr>
        <p:spPr>
          <a:xfrm>
            <a:off x="6632555" y="7661003"/>
            <a:ext cx="2371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Biologists</a:t>
            </a:r>
            <a:endParaRPr lang="en-US" sz="36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60C7EBD-1032-881C-AC13-3BF9399A9EBA}"/>
              </a:ext>
            </a:extLst>
          </p:cNvPr>
          <p:cNvGrpSpPr/>
          <p:nvPr/>
        </p:nvGrpSpPr>
        <p:grpSpPr>
          <a:xfrm>
            <a:off x="10917536" y="350021"/>
            <a:ext cx="5234656" cy="8488635"/>
            <a:chOff x="10917536" y="350021"/>
            <a:chExt cx="5234656" cy="848863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22DED9B-3A29-1722-93B3-1F9AEB718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75000"/>
            </a:blip>
            <a:stretch>
              <a:fillRect/>
            </a:stretch>
          </p:blipFill>
          <p:spPr>
            <a:xfrm>
              <a:off x="10917536" y="350021"/>
              <a:ext cx="5234656" cy="848863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8FC36E-432C-A1C1-F826-8F8067D3B740}"/>
                </a:ext>
              </a:extLst>
            </p:cNvPr>
            <p:cNvSpPr txBox="1"/>
            <p:nvPr/>
          </p:nvSpPr>
          <p:spPr>
            <a:xfrm rot="20383005">
              <a:off x="12978731" y="688518"/>
              <a:ext cx="2332690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1"/>
                  </a:solidFill>
                  <a:latin typeface="Segoe Print" panose="02000800000000000000" pitchFamily="2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Massive</a:t>
              </a:r>
            </a:p>
            <a:p>
              <a:r>
                <a:rPr lang="en-US" altLang="zh-CN" sz="2500" dirty="0">
                  <a:solidFill>
                    <a:schemeClr val="accent1"/>
                  </a:solidFill>
                  <a:latin typeface="Segoe Print" panose="02000800000000000000" pitchFamily="2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Growing</a:t>
              </a:r>
            </a:p>
            <a:p>
              <a:r>
                <a:rPr lang="en-US" altLang="zh-CN" sz="2500" dirty="0">
                  <a:solidFill>
                    <a:schemeClr val="accent1"/>
                  </a:solidFill>
                  <a:latin typeface="Segoe Print" panose="02000800000000000000" pitchFamily="2" charset="0"/>
                  <a:ea typeface="Brush Script MT" panose="03060802040406070304" pitchFamily="66" charset="-122"/>
                  <a:cs typeface="Brush Script MT" panose="03060802040406070304" pitchFamily="66" charset="-122"/>
                </a:rPr>
                <a:t>Unstructured</a:t>
              </a:r>
              <a:endParaRPr lang="en-US" sz="2500" dirty="0">
                <a:solidFill>
                  <a:schemeClr val="accent1"/>
                </a:solidFill>
                <a:latin typeface="Segoe Print" panose="02000800000000000000" pitchFamily="2" charset="0"/>
                <a:ea typeface="Brush Script MT" panose="03060802040406070304" pitchFamily="66" charset="-122"/>
                <a:cs typeface="Brush Script MT" panose="03060802040406070304" pitchFamily="66" charset="-122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D71470-C10C-080C-B6E3-254AB43B09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0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0847EA1-EAF9-924C-481A-5528F53AAC26}"/>
              </a:ext>
            </a:extLst>
          </p:cNvPr>
          <p:cNvGrpSpPr>
            <a:grpSpLocks noChangeAspect="1"/>
          </p:cNvGrpSpPr>
          <p:nvPr/>
        </p:nvGrpSpPr>
        <p:grpSpPr>
          <a:xfrm>
            <a:off x="105396" y="6955469"/>
            <a:ext cx="6176651" cy="2057400"/>
            <a:chOff x="475781" y="7397845"/>
            <a:chExt cx="6176653" cy="2057400"/>
          </a:xfrm>
        </p:grpSpPr>
        <p:pic>
          <p:nvPicPr>
            <p:cNvPr id="1030" name="Picture 6" descr="Notre Dame Biology | Notre Dame IN">
              <a:extLst>
                <a:ext uri="{FF2B5EF4-FFF2-40B4-BE49-F238E27FC236}">
                  <a16:creationId xmlns:a16="http://schemas.microsoft.com/office/drawing/2014/main" id="{5FC18567-4930-4309-EF29-B3E1BD7B7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7397845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partment of Biological Sciences // University of Notre Dame">
              <a:extLst>
                <a:ext uri="{FF2B5EF4-FFF2-40B4-BE49-F238E27FC236}">
                  <a16:creationId xmlns:a16="http://schemas.microsoft.com/office/drawing/2014/main" id="{6B9E1772-EB99-06FB-1CB8-4CEBD457E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181" y="7397845"/>
              <a:ext cx="411925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9649A-F4D0-4C0A-7577-FE3E89C3EEF4}"/>
              </a:ext>
            </a:extLst>
          </p:cNvPr>
          <p:cNvGrpSpPr>
            <a:grpSpLocks noChangeAspect="1"/>
          </p:cNvGrpSpPr>
          <p:nvPr/>
        </p:nvGrpSpPr>
        <p:grpSpPr>
          <a:xfrm>
            <a:off x="87314" y="2756194"/>
            <a:ext cx="6148835" cy="1828800"/>
            <a:chOff x="475781" y="2912875"/>
            <a:chExt cx="6917439" cy="2057400"/>
          </a:xfrm>
        </p:grpSpPr>
        <p:pic>
          <p:nvPicPr>
            <p:cNvPr id="1026" name="Picture 2" descr="Gender-balanced teams produce more innovative, impactful scientific  research | MSUToday | Michigan State University">
              <a:extLst>
                <a:ext uri="{FF2B5EF4-FFF2-40B4-BE49-F238E27FC236}">
                  <a16:creationId xmlns:a16="http://schemas.microsoft.com/office/drawing/2014/main" id="{84E992C2-5613-BE4B-318B-20D9E71A9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352" y="2912875"/>
              <a:ext cx="2947868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1CB2EC-43EA-99B5-3A4D-9DEEF11D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781" y="2912875"/>
              <a:ext cx="3969571" cy="2057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81CFB-A533-FE73-A0DB-D9BA971ABAE2}"/>
              </a:ext>
            </a:extLst>
          </p:cNvPr>
          <p:cNvGrpSpPr>
            <a:grpSpLocks noChangeAspect="1"/>
          </p:cNvGrpSpPr>
          <p:nvPr/>
        </p:nvGrpSpPr>
        <p:grpSpPr>
          <a:xfrm>
            <a:off x="87145" y="91021"/>
            <a:ext cx="6149004" cy="1828800"/>
            <a:chOff x="475781" y="433916"/>
            <a:chExt cx="6917630" cy="2057400"/>
          </a:xfrm>
        </p:grpSpPr>
        <p:pic>
          <p:nvPicPr>
            <p:cNvPr id="1042" name="Picture 18" descr="Incoming 8th Grade Current 7th Grade Class Choice | Dixon Middle School">
              <a:extLst>
                <a:ext uri="{FF2B5EF4-FFF2-40B4-BE49-F238E27FC236}">
                  <a16:creationId xmlns:a16="http://schemas.microsoft.com/office/drawing/2014/main" id="{381D4B8A-C926-C7D5-782C-487005E06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544" y="433916"/>
              <a:ext cx="3293867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 reasons to create an 8th grade homeschool transcript - Transcript Maker">
              <a:extLst>
                <a:ext uri="{FF2B5EF4-FFF2-40B4-BE49-F238E27FC236}">
                  <a16:creationId xmlns:a16="http://schemas.microsoft.com/office/drawing/2014/main" id="{44DB3C5B-BAA5-E0A8-71FB-2F18D3050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587" y="433916"/>
              <a:ext cx="301416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8TH GRADE Chalkboard Sign - Etsy">
              <a:extLst>
                <a:ext uri="{FF2B5EF4-FFF2-40B4-BE49-F238E27FC236}">
                  <a16:creationId xmlns:a16="http://schemas.microsoft.com/office/drawing/2014/main" id="{989DCA75-F0DF-504D-25B5-630DC55C1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433916"/>
              <a:ext cx="2367796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50C7EA-33D9-B549-3F28-B2A645992628}"/>
              </a:ext>
            </a:extLst>
          </p:cNvPr>
          <p:cNvGrpSpPr>
            <a:grpSpLocks noChangeAspect="1"/>
          </p:cNvGrpSpPr>
          <p:nvPr/>
        </p:nvGrpSpPr>
        <p:grpSpPr>
          <a:xfrm>
            <a:off x="-290841" y="4594339"/>
            <a:ext cx="6527159" cy="2834640"/>
            <a:chOff x="-364619" y="4367945"/>
            <a:chExt cx="7369372" cy="3200400"/>
          </a:xfrm>
        </p:grpSpPr>
        <p:pic>
          <p:nvPicPr>
            <p:cNvPr id="1036" name="Picture 12" descr="Master of Science in Data Science and Analytics | Georgetown University">
              <a:extLst>
                <a:ext uri="{FF2B5EF4-FFF2-40B4-BE49-F238E27FC236}">
                  <a16:creationId xmlns:a16="http://schemas.microsoft.com/office/drawing/2014/main" id="{116515D7-4439-8667-9038-CD1F0EB65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" y="4491974"/>
              <a:ext cx="6922008" cy="241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Notre Dame Data Science (@DataSciND) / Twitter">
              <a:extLst>
                <a:ext uri="{FF2B5EF4-FFF2-40B4-BE49-F238E27FC236}">
                  <a16:creationId xmlns:a16="http://schemas.microsoft.com/office/drawing/2014/main" id="{D978F907-3D1B-628A-7224-C5BC55D5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619" y="4367945"/>
              <a:ext cx="32004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75D4B907-1424-13E1-25C0-9F83D124D867}"/>
              </a:ext>
            </a:extLst>
          </p:cNvPr>
          <p:cNvSpPr/>
          <p:nvPr/>
        </p:nvSpPr>
        <p:spPr>
          <a:xfrm>
            <a:off x="2543799" y="2080498"/>
            <a:ext cx="1093694" cy="51501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E8F6CA-32A5-B27C-E5BC-233FC3667F08}"/>
              </a:ext>
            </a:extLst>
          </p:cNvPr>
          <p:cNvSpPr/>
          <p:nvPr/>
        </p:nvSpPr>
        <p:spPr>
          <a:xfrm>
            <a:off x="17929" y="2702406"/>
            <a:ext cx="6282047" cy="194800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1A0E0-BDDD-B4FC-A188-9642AFBBD6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63832" y="1005421"/>
            <a:ext cx="6641312" cy="8007448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20D63F3-0B26-014D-3921-81BB897CE44B}"/>
              </a:ext>
            </a:extLst>
          </p:cNvPr>
          <p:cNvSpPr/>
          <p:nvPr/>
        </p:nvSpPr>
        <p:spPr>
          <a:xfrm>
            <a:off x="13713790" y="1462621"/>
            <a:ext cx="2217693" cy="914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Journal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90E3E3-4D5B-E0D6-C52A-B1D394A6867A}"/>
              </a:ext>
            </a:extLst>
          </p:cNvPr>
          <p:cNvSpPr/>
          <p:nvPr/>
        </p:nvSpPr>
        <p:spPr>
          <a:xfrm>
            <a:off x="6463832" y="0"/>
            <a:ext cx="9812305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Biomedical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</a:t>
            </a:r>
            <a:r>
              <a:rPr lang="zh-CN" altLang="en-US" sz="36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</a:t>
            </a:r>
            <a:endParaRPr lang="en-US" sz="36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81AA85-1F56-FF6F-DAA1-ACE156AFBA32}"/>
              </a:ext>
            </a:extLst>
          </p:cNvPr>
          <p:cNvSpPr/>
          <p:nvPr/>
        </p:nvSpPr>
        <p:spPr>
          <a:xfrm>
            <a:off x="13713790" y="3509917"/>
            <a:ext cx="2217693" cy="914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Paper</a:t>
            </a:r>
            <a:endParaRPr lang="en-US" sz="2500" dirty="0"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67B2D0-C87A-C364-930E-2A23497EAF24}"/>
              </a:ext>
            </a:extLst>
          </p:cNvPr>
          <p:cNvSpPr/>
          <p:nvPr/>
        </p:nvSpPr>
        <p:spPr>
          <a:xfrm>
            <a:off x="13713789" y="5557213"/>
            <a:ext cx="2217693" cy="914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Author</a:t>
            </a:r>
            <a:endParaRPr lang="en-US" sz="2500" dirty="0"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E03BD5-B0A1-7CE1-3659-96C166862B97}"/>
              </a:ext>
            </a:extLst>
          </p:cNvPr>
          <p:cNvSpPr/>
          <p:nvPr/>
        </p:nvSpPr>
        <p:spPr>
          <a:xfrm>
            <a:off x="13713789" y="7604509"/>
            <a:ext cx="2217693" cy="9144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Institution</a:t>
            </a:r>
            <a:endParaRPr lang="en-US" sz="2500" dirty="0"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0CD4D2-9721-BC28-FCF7-D26808F07BF3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14822637" y="2377021"/>
            <a:ext cx="0" cy="1132896"/>
          </a:xfrm>
          <a:prstGeom prst="straightConnector1">
            <a:avLst/>
          </a:prstGeom>
          <a:ln w="5715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F21BA8D-BAA4-AA0E-425F-F209E28FAE94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14822636" y="4424317"/>
            <a:ext cx="1" cy="1132896"/>
          </a:xfrm>
          <a:prstGeom prst="straightConnector1">
            <a:avLst/>
          </a:prstGeom>
          <a:ln w="5715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F52DCD-7A86-6C4A-DF4D-E7026201DD48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14822636" y="6471613"/>
            <a:ext cx="0" cy="1132896"/>
          </a:xfrm>
          <a:prstGeom prst="straightConnector1">
            <a:avLst/>
          </a:prstGeom>
          <a:ln w="57150" cmpd="sng">
            <a:solidFill>
              <a:schemeClr val="tx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17F3B82-9DFF-471C-8D7E-23410431CE23}"/>
              </a:ext>
            </a:extLst>
          </p:cNvPr>
          <p:cNvSpPr txBox="1"/>
          <p:nvPr/>
        </p:nvSpPr>
        <p:spPr>
          <a:xfrm>
            <a:off x="13974366" y="2731016"/>
            <a:ext cx="169653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contains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115B02-AE99-A2E5-95EC-8D9E2353E442}"/>
              </a:ext>
            </a:extLst>
          </p:cNvPr>
          <p:cNvSpPr txBox="1"/>
          <p:nvPr/>
        </p:nvSpPr>
        <p:spPr>
          <a:xfrm>
            <a:off x="13974366" y="4778312"/>
            <a:ext cx="169653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writes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21AFFB8-0058-FD8C-CC31-8DA5ED790802}"/>
              </a:ext>
            </a:extLst>
          </p:cNvPr>
          <p:cNvSpPr txBox="1"/>
          <p:nvPr/>
        </p:nvSpPr>
        <p:spPr>
          <a:xfrm>
            <a:off x="13974365" y="6807228"/>
            <a:ext cx="169653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works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</p:txBody>
      </p: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8AC7486E-D536-85D4-BC72-E114EB38D5CC}"/>
              </a:ext>
            </a:extLst>
          </p:cNvPr>
          <p:cNvCxnSpPr>
            <a:cxnSpLocks/>
            <a:stCxn id="1029" idx="0"/>
            <a:endCxn id="55" idx="7"/>
          </p:cNvCxnSpPr>
          <p:nvPr/>
        </p:nvCxnSpPr>
        <p:spPr>
          <a:xfrm rot="16200000" flipH="1" flipV="1">
            <a:off x="11856584" y="1954561"/>
            <a:ext cx="606799" cy="3739697"/>
          </a:xfrm>
          <a:prstGeom prst="curvedConnector3">
            <a:avLst>
              <a:gd name="adj1" fmla="val -37673"/>
            </a:avLst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2669D236-BFA6-328B-EAE9-F97EF11605AD}"/>
              </a:ext>
            </a:extLst>
          </p:cNvPr>
          <p:cNvSpPr>
            <a:spLocks noChangeAspect="1"/>
          </p:cNvSpPr>
          <p:nvPr/>
        </p:nvSpPr>
        <p:spPr>
          <a:xfrm>
            <a:off x="9353548" y="3967117"/>
            <a:ext cx="1097280" cy="109728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BDB8102D-8BEF-FEE0-64FB-9BCD4503427B}"/>
              </a:ext>
            </a:extLst>
          </p:cNvPr>
          <p:cNvCxnSpPr>
            <a:cxnSpLocks/>
            <a:stCxn id="1029" idx="2"/>
          </p:cNvCxnSpPr>
          <p:nvPr/>
        </p:nvCxnSpPr>
        <p:spPr>
          <a:xfrm rot="5400000">
            <a:off x="13258174" y="4006653"/>
            <a:ext cx="342900" cy="1200417"/>
          </a:xfrm>
          <a:prstGeom prst="curvedConnector2">
            <a:avLst/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19E080C9-2877-23DD-063F-E5E75198019D}"/>
              </a:ext>
            </a:extLst>
          </p:cNvPr>
          <p:cNvCxnSpPr>
            <a:cxnSpLocks/>
            <a:stCxn id="1029" idx="2"/>
            <a:endCxn id="1039" idx="6"/>
          </p:cNvCxnSpPr>
          <p:nvPr/>
        </p:nvCxnSpPr>
        <p:spPr>
          <a:xfrm rot="5400000">
            <a:off x="11995826" y="3987693"/>
            <a:ext cx="1586288" cy="2481724"/>
          </a:xfrm>
          <a:prstGeom prst="curvedConnector2">
            <a:avLst/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B888ACF9-6DF2-E519-78B6-88CDDCC2E875}"/>
              </a:ext>
            </a:extLst>
          </p:cNvPr>
          <p:cNvSpPr/>
          <p:nvPr/>
        </p:nvSpPr>
        <p:spPr>
          <a:xfrm>
            <a:off x="13953335" y="3521011"/>
            <a:ext cx="152993" cy="9144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6F464D11-C516-5A59-966B-F878505F0DA1}"/>
              </a:ext>
            </a:extLst>
          </p:cNvPr>
          <p:cNvSpPr>
            <a:spLocks noChangeAspect="1"/>
          </p:cNvSpPr>
          <p:nvPr/>
        </p:nvSpPr>
        <p:spPr>
          <a:xfrm>
            <a:off x="10450828" y="5473059"/>
            <a:ext cx="1097280" cy="109728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53" name="Oval 1052">
            <a:extLst>
              <a:ext uri="{FF2B5EF4-FFF2-40B4-BE49-F238E27FC236}">
                <a16:creationId xmlns:a16="http://schemas.microsoft.com/office/drawing/2014/main" id="{5F937E4C-3394-04F7-F333-F6C8CD54EDAA}"/>
              </a:ext>
            </a:extLst>
          </p:cNvPr>
          <p:cNvSpPr>
            <a:spLocks noChangeAspect="1"/>
          </p:cNvSpPr>
          <p:nvPr/>
        </p:nvSpPr>
        <p:spPr>
          <a:xfrm>
            <a:off x="7889601" y="5861269"/>
            <a:ext cx="1097280" cy="1097280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054" name="Curved Connector 1053">
            <a:extLst>
              <a:ext uri="{FF2B5EF4-FFF2-40B4-BE49-F238E27FC236}">
                <a16:creationId xmlns:a16="http://schemas.microsoft.com/office/drawing/2014/main" id="{BE17A700-F213-E1CD-2F9B-154B729EF91F}"/>
              </a:ext>
            </a:extLst>
          </p:cNvPr>
          <p:cNvCxnSpPr>
            <a:cxnSpLocks/>
            <a:stCxn id="1029" idx="2"/>
            <a:endCxn id="1053" idx="5"/>
          </p:cNvCxnSpPr>
          <p:nvPr/>
        </p:nvCxnSpPr>
        <p:spPr>
          <a:xfrm rot="5400000">
            <a:off x="10246788" y="3014811"/>
            <a:ext cx="2362445" cy="5203644"/>
          </a:xfrm>
          <a:prstGeom prst="curvedConnector3">
            <a:avLst>
              <a:gd name="adj1" fmla="val 116478"/>
            </a:avLst>
          </a:prstGeom>
          <a:ln w="38100" cmpd="sng">
            <a:solidFill>
              <a:schemeClr val="accent5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3" name="TextBox 1072">
            <a:extLst>
              <a:ext uri="{FF2B5EF4-FFF2-40B4-BE49-F238E27FC236}">
                <a16:creationId xmlns:a16="http://schemas.microsoft.com/office/drawing/2014/main" id="{654907D5-E3B2-3D68-E618-B39442DE83CE}"/>
              </a:ext>
            </a:extLst>
          </p:cNvPr>
          <p:cNvSpPr txBox="1"/>
          <p:nvPr/>
        </p:nvSpPr>
        <p:spPr>
          <a:xfrm>
            <a:off x="11667068" y="3038620"/>
            <a:ext cx="157757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mentions</a:t>
            </a:r>
            <a:endParaRPr lang="en-US" sz="2400" dirty="0">
              <a:solidFill>
                <a:schemeClr val="accent5"/>
              </a:solidFill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6BFB5D1D-76ED-9D32-633F-F0A4C7FD5B73}"/>
              </a:ext>
            </a:extLst>
          </p:cNvPr>
          <p:cNvSpPr txBox="1"/>
          <p:nvPr/>
        </p:nvSpPr>
        <p:spPr>
          <a:xfrm>
            <a:off x="9662039" y="6967314"/>
            <a:ext cx="157757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mentions</a:t>
            </a:r>
            <a:endParaRPr lang="en-US" sz="2400" dirty="0">
              <a:solidFill>
                <a:schemeClr val="accent5"/>
              </a:solidFill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</p:txBody>
      </p:sp>
      <p:sp>
        <p:nvSpPr>
          <p:cNvPr id="1075" name="TextBox 1074">
            <a:extLst>
              <a:ext uri="{FF2B5EF4-FFF2-40B4-BE49-F238E27FC236}">
                <a16:creationId xmlns:a16="http://schemas.microsoft.com/office/drawing/2014/main" id="{ADDAEA68-52A4-1C32-1C20-91F9236C42FC}"/>
              </a:ext>
            </a:extLst>
          </p:cNvPr>
          <p:cNvSpPr txBox="1"/>
          <p:nvPr/>
        </p:nvSpPr>
        <p:spPr>
          <a:xfrm rot="20269381">
            <a:off x="12076730" y="5359714"/>
            <a:ext cx="157757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5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mentions</a:t>
            </a:r>
            <a:endParaRPr lang="en-US" sz="2400" dirty="0">
              <a:solidFill>
                <a:schemeClr val="accent5"/>
              </a:solidFill>
              <a:latin typeface="Lucida Grande" panose="020B0600040502020204" pitchFamily="34" charset="0"/>
              <a:ea typeface="Geneva" panose="020B0503030404040204" pitchFamily="34" charset="0"/>
              <a:cs typeface="Lucida Grande" panose="020B06000405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8B011-5832-FDCD-4AD8-5ACCFBF862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0847EA1-EAF9-924C-481A-5528F53AAC26}"/>
              </a:ext>
            </a:extLst>
          </p:cNvPr>
          <p:cNvGrpSpPr>
            <a:grpSpLocks noChangeAspect="1"/>
          </p:cNvGrpSpPr>
          <p:nvPr/>
        </p:nvGrpSpPr>
        <p:grpSpPr>
          <a:xfrm>
            <a:off x="105396" y="6955469"/>
            <a:ext cx="6176651" cy="2057400"/>
            <a:chOff x="475781" y="7397845"/>
            <a:chExt cx="6176653" cy="2057400"/>
          </a:xfrm>
        </p:grpSpPr>
        <p:pic>
          <p:nvPicPr>
            <p:cNvPr id="1030" name="Picture 6" descr="Notre Dame Biology | Notre Dame IN">
              <a:extLst>
                <a:ext uri="{FF2B5EF4-FFF2-40B4-BE49-F238E27FC236}">
                  <a16:creationId xmlns:a16="http://schemas.microsoft.com/office/drawing/2014/main" id="{5FC18567-4930-4309-EF29-B3E1BD7B7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7397845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partment of Biological Sciences // University of Notre Dame">
              <a:extLst>
                <a:ext uri="{FF2B5EF4-FFF2-40B4-BE49-F238E27FC236}">
                  <a16:creationId xmlns:a16="http://schemas.microsoft.com/office/drawing/2014/main" id="{6B9E1772-EB99-06FB-1CB8-4CEBD457E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181" y="7397845"/>
              <a:ext cx="411925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9649A-F4D0-4C0A-7577-FE3E89C3EEF4}"/>
              </a:ext>
            </a:extLst>
          </p:cNvPr>
          <p:cNvGrpSpPr>
            <a:grpSpLocks noChangeAspect="1"/>
          </p:cNvGrpSpPr>
          <p:nvPr/>
        </p:nvGrpSpPr>
        <p:grpSpPr>
          <a:xfrm>
            <a:off x="87314" y="2756194"/>
            <a:ext cx="6148835" cy="1828800"/>
            <a:chOff x="475781" y="2912875"/>
            <a:chExt cx="6917439" cy="2057400"/>
          </a:xfrm>
        </p:grpSpPr>
        <p:pic>
          <p:nvPicPr>
            <p:cNvPr id="1026" name="Picture 2" descr="Gender-balanced teams produce more innovative, impactful scientific  research | MSUToday | Michigan State University">
              <a:extLst>
                <a:ext uri="{FF2B5EF4-FFF2-40B4-BE49-F238E27FC236}">
                  <a16:creationId xmlns:a16="http://schemas.microsoft.com/office/drawing/2014/main" id="{84E992C2-5613-BE4B-318B-20D9E71A9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352" y="2912875"/>
              <a:ext cx="2947868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1CB2EC-43EA-99B5-3A4D-9DEEF11D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781" y="2912875"/>
              <a:ext cx="3969571" cy="2057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81CFB-A533-FE73-A0DB-D9BA971ABAE2}"/>
              </a:ext>
            </a:extLst>
          </p:cNvPr>
          <p:cNvGrpSpPr>
            <a:grpSpLocks noChangeAspect="1"/>
          </p:cNvGrpSpPr>
          <p:nvPr/>
        </p:nvGrpSpPr>
        <p:grpSpPr>
          <a:xfrm>
            <a:off x="87145" y="91021"/>
            <a:ext cx="6149004" cy="1828800"/>
            <a:chOff x="475781" y="433916"/>
            <a:chExt cx="6917630" cy="2057400"/>
          </a:xfrm>
        </p:grpSpPr>
        <p:pic>
          <p:nvPicPr>
            <p:cNvPr id="1042" name="Picture 18" descr="Incoming 8th Grade Current 7th Grade Class Choice | Dixon Middle School">
              <a:extLst>
                <a:ext uri="{FF2B5EF4-FFF2-40B4-BE49-F238E27FC236}">
                  <a16:creationId xmlns:a16="http://schemas.microsoft.com/office/drawing/2014/main" id="{381D4B8A-C926-C7D5-782C-487005E06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544" y="433916"/>
              <a:ext cx="3293867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 reasons to create an 8th grade homeschool transcript - Transcript Maker">
              <a:extLst>
                <a:ext uri="{FF2B5EF4-FFF2-40B4-BE49-F238E27FC236}">
                  <a16:creationId xmlns:a16="http://schemas.microsoft.com/office/drawing/2014/main" id="{44DB3C5B-BAA5-E0A8-71FB-2F18D3050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587" y="433916"/>
              <a:ext cx="301416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8TH GRADE Chalkboard Sign - Etsy">
              <a:extLst>
                <a:ext uri="{FF2B5EF4-FFF2-40B4-BE49-F238E27FC236}">
                  <a16:creationId xmlns:a16="http://schemas.microsoft.com/office/drawing/2014/main" id="{989DCA75-F0DF-504D-25B5-630DC55C1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433916"/>
              <a:ext cx="2367796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50C7EA-33D9-B549-3F28-B2A645992628}"/>
              </a:ext>
            </a:extLst>
          </p:cNvPr>
          <p:cNvGrpSpPr>
            <a:grpSpLocks noChangeAspect="1"/>
          </p:cNvGrpSpPr>
          <p:nvPr/>
        </p:nvGrpSpPr>
        <p:grpSpPr>
          <a:xfrm>
            <a:off x="-290841" y="4594339"/>
            <a:ext cx="6527159" cy="2834640"/>
            <a:chOff x="-364619" y="4367945"/>
            <a:chExt cx="7369372" cy="3200400"/>
          </a:xfrm>
        </p:grpSpPr>
        <p:pic>
          <p:nvPicPr>
            <p:cNvPr id="1036" name="Picture 12" descr="Master of Science in Data Science and Analytics | Georgetown University">
              <a:extLst>
                <a:ext uri="{FF2B5EF4-FFF2-40B4-BE49-F238E27FC236}">
                  <a16:creationId xmlns:a16="http://schemas.microsoft.com/office/drawing/2014/main" id="{116515D7-4439-8667-9038-CD1F0EB65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" y="4491974"/>
              <a:ext cx="6922008" cy="241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Notre Dame Data Science (@DataSciND) / Twitter">
              <a:extLst>
                <a:ext uri="{FF2B5EF4-FFF2-40B4-BE49-F238E27FC236}">
                  <a16:creationId xmlns:a16="http://schemas.microsoft.com/office/drawing/2014/main" id="{D978F907-3D1B-628A-7224-C5BC55D5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619" y="4367945"/>
              <a:ext cx="32004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75D4B907-1424-13E1-25C0-9F83D124D867}"/>
              </a:ext>
            </a:extLst>
          </p:cNvPr>
          <p:cNvSpPr/>
          <p:nvPr/>
        </p:nvSpPr>
        <p:spPr>
          <a:xfrm>
            <a:off x="2543799" y="2080498"/>
            <a:ext cx="1093694" cy="51501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E8F6CA-32A5-B27C-E5BC-233FC3667F08}"/>
              </a:ext>
            </a:extLst>
          </p:cNvPr>
          <p:cNvSpPr/>
          <p:nvPr/>
        </p:nvSpPr>
        <p:spPr>
          <a:xfrm>
            <a:off x="17929" y="2702406"/>
            <a:ext cx="6282047" cy="194800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7D7B3E-A57B-4722-EB87-9544CCD2DC70}"/>
              </a:ext>
            </a:extLst>
          </p:cNvPr>
          <p:cNvGrpSpPr/>
          <p:nvPr/>
        </p:nvGrpSpPr>
        <p:grpSpPr>
          <a:xfrm>
            <a:off x="6608745" y="91021"/>
            <a:ext cx="9342455" cy="3972979"/>
            <a:chOff x="6608745" y="91021"/>
            <a:chExt cx="9342455" cy="3972979"/>
          </a:xfrm>
        </p:grpSpPr>
        <p:sp>
          <p:nvSpPr>
            <p:cNvPr id="3" name="Folded Corner 2">
              <a:extLst>
                <a:ext uri="{FF2B5EF4-FFF2-40B4-BE49-F238E27FC236}">
                  <a16:creationId xmlns:a16="http://schemas.microsoft.com/office/drawing/2014/main" id="{DBE010EF-1368-4D98-BEE0-8EE2B317A392}"/>
                </a:ext>
              </a:extLst>
            </p:cNvPr>
            <p:cNvSpPr/>
            <p:nvPr/>
          </p:nvSpPr>
          <p:spPr>
            <a:xfrm>
              <a:off x="6608745" y="91021"/>
              <a:ext cx="9342455" cy="3972979"/>
            </a:xfrm>
            <a:prstGeom prst="foldedCorner">
              <a:avLst>
                <a:gd name="adj" fmla="val 6982"/>
              </a:avLst>
            </a:prstGeom>
            <a:solidFill>
              <a:schemeClr val="bg1"/>
            </a:solidFill>
            <a:ln w="19050"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Did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valproic acid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(VPA;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2-propyl-pentanoic acid)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treatment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accent4">
                      <a:lumMod val="75000"/>
                    </a:schemeClr>
                  </a:solidFill>
                  <a:latin typeface="Helvetica Neue"/>
                  <a:cs typeface="Helvetica Neue"/>
                </a:rPr>
                <a:t>increase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or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accent5">
                      <a:lumMod val="75000"/>
                    </a:schemeClr>
                  </a:solidFill>
                  <a:latin typeface="Helvetica Neue"/>
                  <a:cs typeface="Helvetica Neue"/>
                </a:rPr>
                <a:t>reduce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cell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proliferation?</a:t>
              </a:r>
            </a:p>
            <a:p>
              <a:b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</a:b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Answer: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_________</a:t>
              </a:r>
              <a:r>
                <a:rPr lang="zh-CN" altLang="en-US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tx1">
                      <a:lumMod val="50000"/>
                    </a:schemeClr>
                  </a:solidFill>
                  <a:latin typeface="Helvetica Neue"/>
                  <a:cs typeface="Helvetica Neue"/>
                </a:rPr>
                <a:t>.</a:t>
              </a:r>
            </a:p>
            <a:p>
              <a:endPara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endParaRPr>
            </a:p>
            <a:p>
              <a:endPara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endParaRPr>
            </a:p>
            <a:p>
              <a:endPara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endParaRPr>
            </a:p>
            <a:p>
              <a:endParaRPr lang="en-US" altLang="zh-CN" sz="2500" dirty="0">
                <a:solidFill>
                  <a:schemeClr val="tx1">
                    <a:lumMod val="50000"/>
                  </a:schemeClr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F7AC9391-1DE1-B1B9-EDD4-C3C274721F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9812" y="1315356"/>
              <a:ext cx="2560320" cy="256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What is Neuroblastoma?">
              <a:extLst>
                <a:ext uri="{FF2B5EF4-FFF2-40B4-BE49-F238E27FC236}">
                  <a16:creationId xmlns:a16="http://schemas.microsoft.com/office/drawing/2014/main" id="{E58380F1-F8ED-4E57-CF32-76059D858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68901" y="1315356"/>
              <a:ext cx="2560320" cy="2560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BAF38AE7-E543-E3B3-25C4-2E0BE47286DE}"/>
              </a:ext>
            </a:extLst>
          </p:cNvPr>
          <p:cNvGrpSpPr/>
          <p:nvPr/>
        </p:nvGrpSpPr>
        <p:grpSpPr>
          <a:xfrm>
            <a:off x="6831679" y="4453223"/>
            <a:ext cx="8997267" cy="4468782"/>
            <a:chOff x="6831679" y="4453223"/>
            <a:chExt cx="8997267" cy="446878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31DFEE0-988D-904C-E59E-505777E423F7}"/>
                </a:ext>
              </a:extLst>
            </p:cNvPr>
            <p:cNvCxnSpPr>
              <a:cxnSpLocks/>
            </p:cNvCxnSpPr>
            <p:nvPr/>
          </p:nvCxnSpPr>
          <p:spPr>
            <a:xfrm>
              <a:off x="9900064" y="5240447"/>
              <a:ext cx="3614038" cy="842111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D163900-2CF7-3535-0807-EC22D23DACA8}"/>
                </a:ext>
              </a:extLst>
            </p:cNvPr>
            <p:cNvSpPr txBox="1"/>
            <p:nvPr/>
          </p:nvSpPr>
          <p:spPr>
            <a:xfrm>
              <a:off x="8554331" y="4453223"/>
              <a:ext cx="22342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VPA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treatment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6682A5-8D6B-4211-166B-5417D47EE1E2}"/>
                </a:ext>
              </a:extLst>
            </p:cNvPr>
            <p:cNvSpPr txBox="1"/>
            <p:nvPr/>
          </p:nvSpPr>
          <p:spPr>
            <a:xfrm>
              <a:off x="13373787" y="5308676"/>
              <a:ext cx="245515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cell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proliferation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CB28A3B-25A2-06D1-28CF-F0245281CB0A}"/>
                </a:ext>
              </a:extLst>
            </p:cNvPr>
            <p:cNvSpPr/>
            <p:nvPr/>
          </p:nvSpPr>
          <p:spPr>
            <a:xfrm>
              <a:off x="6831679" y="6473466"/>
              <a:ext cx="3068385" cy="84211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Language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Model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789D66A8-6158-3E28-E961-A8C973FA192A}"/>
                </a:ext>
              </a:extLst>
            </p:cNvPr>
            <p:cNvSpPr/>
            <p:nvPr/>
          </p:nvSpPr>
          <p:spPr>
            <a:xfrm>
              <a:off x="9503163" y="5547203"/>
              <a:ext cx="336602" cy="11474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477161E-F626-653A-4D46-6CC840BE27D3}"/>
                </a:ext>
              </a:extLst>
            </p:cNvPr>
            <p:cNvSpPr/>
            <p:nvPr/>
          </p:nvSpPr>
          <p:spPr>
            <a:xfrm>
              <a:off x="13574401" y="6392728"/>
              <a:ext cx="336602" cy="114748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9E2D30-D080-018D-D3EB-A3C60212730B}"/>
                </a:ext>
              </a:extLst>
            </p:cNvPr>
            <p:cNvSpPr txBox="1"/>
            <p:nvPr/>
          </p:nvSpPr>
          <p:spPr>
            <a:xfrm>
              <a:off x="11469995" y="5080001"/>
              <a:ext cx="50376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latin typeface="Helvetica Neue"/>
                  <a:cs typeface="Helvetica Neue"/>
                </a:rPr>
                <a:t>?</a:t>
              </a:r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5E7F4EA-762F-4DFE-7A27-6D330443F250}"/>
                </a:ext>
              </a:extLst>
            </p:cNvPr>
            <p:cNvCxnSpPr>
              <a:stCxn id="33" idx="2"/>
            </p:cNvCxnSpPr>
            <p:nvPr/>
          </p:nvCxnSpPr>
          <p:spPr>
            <a:xfrm flipH="1">
              <a:off x="9283223" y="5661951"/>
              <a:ext cx="388241" cy="811515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023F97-3B05-2F85-4C3F-70217D8C8912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flipH="1">
              <a:off x="9900064" y="6450102"/>
              <a:ext cx="3674337" cy="364130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1B43F1-7937-65BB-14EC-858C5C516EB3}"/>
                </a:ext>
              </a:extLst>
            </p:cNvPr>
            <p:cNvSpPr txBox="1"/>
            <p:nvPr/>
          </p:nvSpPr>
          <p:spPr>
            <a:xfrm>
              <a:off x="7302926" y="5582623"/>
              <a:ext cx="32962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latin typeface="Helvetica Neue"/>
                  <a:cs typeface="Helvetica Neue"/>
                </a:rPr>
                <a:t>representations</a:t>
              </a:r>
              <a:endParaRPr lang="en-US" sz="2400" i="1" dirty="0"/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0B66A5F4-4F2F-2A5F-C542-D2A340C4AB5E}"/>
                </a:ext>
              </a:extLst>
            </p:cNvPr>
            <p:cNvSpPr/>
            <p:nvPr/>
          </p:nvSpPr>
          <p:spPr>
            <a:xfrm>
              <a:off x="10788597" y="7143807"/>
              <a:ext cx="3674337" cy="842111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Graph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Neural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Network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A394B68-B681-922E-A3DC-CCF90FD759B7}"/>
                </a:ext>
              </a:extLst>
            </p:cNvPr>
            <p:cNvCxnSpPr>
              <a:cxnSpLocks/>
            </p:cNvCxnSpPr>
            <p:nvPr/>
          </p:nvCxnSpPr>
          <p:spPr>
            <a:xfrm>
              <a:off x="9671464" y="5661951"/>
              <a:ext cx="2100959" cy="1481856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8A550231-DFD9-56E9-C7C1-7795B93F1DE3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 flipH="1">
              <a:off x="13058924" y="6507476"/>
              <a:ext cx="683778" cy="636331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F505D18-A040-C781-2688-3E50FDFAA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biLevel thresh="75000"/>
            </a:blip>
            <a:stretch>
              <a:fillRect/>
            </a:stretch>
          </p:blipFill>
          <p:spPr>
            <a:xfrm>
              <a:off x="7901384" y="7415562"/>
              <a:ext cx="928973" cy="1506443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9DD129C-5E99-8497-BA5E-F8B4EA4E07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15272" y="5070862"/>
              <a:ext cx="527592" cy="104638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3F26F29-5A6B-F998-C38B-1B1BFB5F05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6753" y="5301871"/>
              <a:ext cx="566111" cy="37706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Straight Arrow Connector 1024">
              <a:extLst>
                <a:ext uri="{FF2B5EF4-FFF2-40B4-BE49-F238E27FC236}">
                  <a16:creationId xmlns:a16="http://schemas.microsoft.com/office/drawing/2014/main" id="{CBFD7327-12C6-5E59-A8A3-19D773175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971302" y="6040500"/>
              <a:ext cx="491632" cy="42058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3" name="Straight Arrow Connector 1032">
              <a:extLst>
                <a:ext uri="{FF2B5EF4-FFF2-40B4-BE49-F238E27FC236}">
                  <a16:creationId xmlns:a16="http://schemas.microsoft.com/office/drawing/2014/main" id="{C923487C-5A71-A1A7-8852-A2A4D265BF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953717" y="6197100"/>
              <a:ext cx="515477" cy="114058"/>
            </a:xfrm>
            <a:prstGeom prst="straightConnector1">
              <a:avLst/>
            </a:prstGeom>
            <a:ln w="28575" cmpd="sng"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5A7FBDDC-2646-588C-A05E-B4CE143C98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42864" y="5008433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7681E8D3-B008-CA04-8C0B-9428FF497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514102" y="5853958"/>
              <a:ext cx="457200" cy="4572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80B62-E203-E78B-1A48-75AC31F2E3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4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10847EA1-EAF9-924C-481A-5528F53AAC26}"/>
              </a:ext>
            </a:extLst>
          </p:cNvPr>
          <p:cNvGrpSpPr>
            <a:grpSpLocks noChangeAspect="1"/>
          </p:cNvGrpSpPr>
          <p:nvPr/>
        </p:nvGrpSpPr>
        <p:grpSpPr>
          <a:xfrm>
            <a:off x="105396" y="6955469"/>
            <a:ext cx="6176651" cy="2057400"/>
            <a:chOff x="475781" y="7397845"/>
            <a:chExt cx="6176653" cy="2057400"/>
          </a:xfrm>
        </p:grpSpPr>
        <p:pic>
          <p:nvPicPr>
            <p:cNvPr id="1030" name="Picture 6" descr="Notre Dame Biology | Notre Dame IN">
              <a:extLst>
                <a:ext uri="{FF2B5EF4-FFF2-40B4-BE49-F238E27FC236}">
                  <a16:creationId xmlns:a16="http://schemas.microsoft.com/office/drawing/2014/main" id="{5FC18567-4930-4309-EF29-B3E1BD7B71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7397845"/>
              <a:ext cx="2057400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epartment of Biological Sciences // University of Notre Dame">
              <a:extLst>
                <a:ext uri="{FF2B5EF4-FFF2-40B4-BE49-F238E27FC236}">
                  <a16:creationId xmlns:a16="http://schemas.microsoft.com/office/drawing/2014/main" id="{6B9E1772-EB99-06FB-1CB8-4CEBD457E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3181" y="7397845"/>
              <a:ext cx="411925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79649A-F4D0-4C0A-7577-FE3E89C3EEF4}"/>
              </a:ext>
            </a:extLst>
          </p:cNvPr>
          <p:cNvGrpSpPr>
            <a:grpSpLocks noChangeAspect="1"/>
          </p:cNvGrpSpPr>
          <p:nvPr/>
        </p:nvGrpSpPr>
        <p:grpSpPr>
          <a:xfrm>
            <a:off x="87314" y="2756194"/>
            <a:ext cx="6148835" cy="1828800"/>
            <a:chOff x="475781" y="2912875"/>
            <a:chExt cx="6917439" cy="2057400"/>
          </a:xfrm>
        </p:grpSpPr>
        <p:pic>
          <p:nvPicPr>
            <p:cNvPr id="1026" name="Picture 2" descr="Gender-balanced teams produce more innovative, impactful scientific  research | MSUToday | Michigan State University">
              <a:extLst>
                <a:ext uri="{FF2B5EF4-FFF2-40B4-BE49-F238E27FC236}">
                  <a16:creationId xmlns:a16="http://schemas.microsoft.com/office/drawing/2014/main" id="{84E992C2-5613-BE4B-318B-20D9E71A9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5352" y="2912875"/>
              <a:ext cx="2947868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11CB2EC-43EA-99B5-3A4D-9DEEF11DA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5781" y="2912875"/>
              <a:ext cx="3969571" cy="20574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781CFB-A533-FE73-A0DB-D9BA971ABAE2}"/>
              </a:ext>
            </a:extLst>
          </p:cNvPr>
          <p:cNvGrpSpPr>
            <a:grpSpLocks noChangeAspect="1"/>
          </p:cNvGrpSpPr>
          <p:nvPr/>
        </p:nvGrpSpPr>
        <p:grpSpPr>
          <a:xfrm>
            <a:off x="87145" y="91021"/>
            <a:ext cx="6149004" cy="1828800"/>
            <a:chOff x="475781" y="433916"/>
            <a:chExt cx="6917630" cy="2057400"/>
          </a:xfrm>
        </p:grpSpPr>
        <p:pic>
          <p:nvPicPr>
            <p:cNvPr id="1042" name="Picture 18" descr="Incoming 8th Grade Current 7th Grade Class Choice | Dixon Middle School">
              <a:extLst>
                <a:ext uri="{FF2B5EF4-FFF2-40B4-BE49-F238E27FC236}">
                  <a16:creationId xmlns:a16="http://schemas.microsoft.com/office/drawing/2014/main" id="{381D4B8A-C926-C7D5-782C-487005E06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9544" y="433916"/>
              <a:ext cx="3293867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6 reasons to create an 8th grade homeschool transcript - Transcript Maker">
              <a:extLst>
                <a:ext uri="{FF2B5EF4-FFF2-40B4-BE49-F238E27FC236}">
                  <a16:creationId xmlns:a16="http://schemas.microsoft.com/office/drawing/2014/main" id="{44DB3C5B-BAA5-E0A8-71FB-2F18D3050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587" y="433916"/>
              <a:ext cx="3014163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8TH GRADE Chalkboard Sign - Etsy">
              <a:extLst>
                <a:ext uri="{FF2B5EF4-FFF2-40B4-BE49-F238E27FC236}">
                  <a16:creationId xmlns:a16="http://schemas.microsoft.com/office/drawing/2014/main" id="{989DCA75-F0DF-504D-25B5-630DC55C1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781" y="433916"/>
              <a:ext cx="2367796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F50C7EA-33D9-B549-3F28-B2A645992628}"/>
              </a:ext>
            </a:extLst>
          </p:cNvPr>
          <p:cNvGrpSpPr>
            <a:grpSpLocks noChangeAspect="1"/>
          </p:cNvGrpSpPr>
          <p:nvPr/>
        </p:nvGrpSpPr>
        <p:grpSpPr>
          <a:xfrm>
            <a:off x="-290841" y="4594339"/>
            <a:ext cx="6527159" cy="2834640"/>
            <a:chOff x="-364619" y="4367945"/>
            <a:chExt cx="7369372" cy="3200400"/>
          </a:xfrm>
        </p:grpSpPr>
        <p:pic>
          <p:nvPicPr>
            <p:cNvPr id="1036" name="Picture 12" descr="Master of Science in Data Science and Analytics | Georgetown University">
              <a:extLst>
                <a:ext uri="{FF2B5EF4-FFF2-40B4-BE49-F238E27FC236}">
                  <a16:creationId xmlns:a16="http://schemas.microsoft.com/office/drawing/2014/main" id="{116515D7-4439-8667-9038-CD1F0EB65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45" y="4491974"/>
              <a:ext cx="6922008" cy="241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Notre Dame Data Science (@DataSciND) / Twitter">
              <a:extLst>
                <a:ext uri="{FF2B5EF4-FFF2-40B4-BE49-F238E27FC236}">
                  <a16:creationId xmlns:a16="http://schemas.microsoft.com/office/drawing/2014/main" id="{D978F907-3D1B-628A-7224-C5BC55D5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4619" y="4367945"/>
              <a:ext cx="32004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Down Arrow 24">
            <a:extLst>
              <a:ext uri="{FF2B5EF4-FFF2-40B4-BE49-F238E27FC236}">
                <a16:creationId xmlns:a16="http://schemas.microsoft.com/office/drawing/2014/main" id="{75D4B907-1424-13E1-25C0-9F83D124D867}"/>
              </a:ext>
            </a:extLst>
          </p:cNvPr>
          <p:cNvSpPr/>
          <p:nvPr/>
        </p:nvSpPr>
        <p:spPr>
          <a:xfrm>
            <a:off x="2543799" y="2080498"/>
            <a:ext cx="1093694" cy="51501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E8F6CA-32A5-B27C-E5BC-233FC3667F08}"/>
              </a:ext>
            </a:extLst>
          </p:cNvPr>
          <p:cNvSpPr/>
          <p:nvPr/>
        </p:nvSpPr>
        <p:spPr>
          <a:xfrm>
            <a:off x="17929" y="2702406"/>
            <a:ext cx="6282047" cy="194800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F6DF1-5D51-1F09-399C-DB4D48D25489}"/>
              </a:ext>
            </a:extLst>
          </p:cNvPr>
          <p:cNvSpPr txBox="1"/>
          <p:nvPr/>
        </p:nvSpPr>
        <p:spPr>
          <a:xfrm>
            <a:off x="6608746" y="148692"/>
            <a:ext cx="9342455" cy="8710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Answer: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short,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“it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depends.”</a:t>
            </a:r>
          </a:p>
          <a:p>
            <a:endParaRPr lang="en-US" altLang="zh-CN" sz="2400" dirty="0">
              <a:solidFill>
                <a:schemeClr val="tx1">
                  <a:lumMod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Increase.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“The </a:t>
            </a:r>
            <a:r>
              <a:rPr lang="en-US" altLang="zh-CN" sz="2400" u="sng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combined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treatment of VPA and PIs (MG132, PI-1 and PR-39)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..”</a:t>
            </a:r>
          </a:p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Increase.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US" altLang="zh-CN" sz="2400" u="sng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using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vitro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pre-mature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senescence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model,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…”</a:t>
            </a:r>
          </a:p>
          <a:p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Increase.</a:t>
            </a:r>
            <a:r>
              <a:rPr lang="zh-CN" altLang="en-US" sz="2400" b="1" dirty="0">
                <a:solidFill>
                  <a:schemeClr val="accent4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“…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u="sng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through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suppression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p16/p21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pathway”</a:t>
            </a:r>
          </a:p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  <a:p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Reduce.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“… </a:t>
            </a:r>
            <a:r>
              <a:rPr lang="en-US" altLang="zh-CN" sz="2400" u="sng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induction of the cell cycle regulator p21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…”</a:t>
            </a:r>
          </a:p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Reduce.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u="sng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suppressing the ABCC2 and ABCC6 transporters”</a:t>
            </a:r>
          </a:p>
          <a:p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Reduce.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“…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u="sng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</a:t>
            </a:r>
            <a:r>
              <a:rPr lang="zh-CN" altLang="en-US" sz="2400" u="sng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u="sng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r>
              <a:rPr lang="zh-CN" altLang="en-US" sz="2400" u="sng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u="sng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involved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differentiation of hematopoietic cells”</a:t>
            </a:r>
          </a:p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</a:p>
          <a:p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Scientists</a:t>
            </a:r>
            <a:r>
              <a:rPr lang="zh-CN" altLang="en-US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write</a:t>
            </a:r>
            <a:r>
              <a:rPr lang="zh-CN" altLang="en-US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precise</a:t>
            </a:r>
            <a:r>
              <a:rPr lang="zh-CN" altLang="en-US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statements</a:t>
            </a:r>
            <a:r>
              <a:rPr lang="zh-CN" altLang="en-US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observations</a:t>
            </a:r>
            <a:r>
              <a:rPr lang="zh-CN" altLang="en-US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zh-CN" altLang="en-US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facts</a:t>
            </a:r>
            <a:r>
              <a:rPr lang="zh-CN" altLang="en-US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their</a:t>
            </a:r>
            <a:r>
              <a:rPr lang="zh-CN" altLang="en-US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Aharoni" panose="02010803020104030203" pitchFamily="2" charset="-79"/>
                <a:ea typeface="Helvetica Neue" panose="02000503000000020004" pitchFamily="2" charset="0"/>
                <a:cs typeface="Aharoni" panose="02010803020104030203" pitchFamily="2" charset="-79"/>
              </a:rPr>
              <a:t>conditions</a:t>
            </a:r>
            <a:r>
              <a:rPr lang="en-US" altLang="zh-CN" sz="32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Helvetica Neue" panose="02000503000000020004" pitchFamily="2" charset="0"/>
              <a:cs typeface="Aharoni" panose="02010803020104030203" pitchFamily="2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ea typeface="Helvetica Neue" panose="02000503000000020004" pitchFamily="2" charset="0"/>
                <a:cs typeface="Aharoni" panose="02010803020104030203" pitchFamily="2" charset="-79"/>
              </a:rPr>
              <a:t>Conditions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significant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role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representations,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reasoning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accent1">
                  <a:lumMod val="60000"/>
                  <a:lumOff val="40000"/>
                </a:schemeClr>
              </a:solidFill>
              <a:latin typeface="Aharoni" panose="02010803020104030203" pitchFamily="2" charset="-79"/>
              <a:ea typeface="Helvetica Neue" panose="02000503000000020004" pitchFamily="2" charset="0"/>
              <a:cs typeface="Aharoni" panose="02010803020104030203" pitchFamily="2" charset="-79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Aharoni" panose="02010803020104030203" pitchFamily="2" charset="-79"/>
                <a:ea typeface="Helvetica Neue" panose="02000503000000020004" pitchFamily="2" charset="0"/>
                <a:cs typeface="Aharoni" panose="02010803020104030203" pitchFamily="2" charset="-79"/>
              </a:rPr>
              <a:t>Conditions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missing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</a:t>
            </a:r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CEED3-6CCD-41B9-4271-2D8A87E9DA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5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10685133-7BB9-A1DC-FCF6-B5195CD1F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13594" y="634682"/>
            <a:ext cx="14630400" cy="553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662ADD-7FB9-774E-5630-F6C86587B04F}"/>
              </a:ext>
            </a:extLst>
          </p:cNvPr>
          <p:cNvSpPr txBox="1"/>
          <p:nvPr/>
        </p:nvSpPr>
        <p:spPr>
          <a:xfrm>
            <a:off x="4182645" y="6397806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Predicate</a:t>
            </a:r>
            <a:endParaRPr lang="en-US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6475DF7-5CCD-49EB-0CAC-9EE1A394FEDE}"/>
              </a:ext>
            </a:extLst>
          </p:cNvPr>
          <p:cNvCxnSpPr>
            <a:cxnSpLocks/>
          </p:cNvCxnSpPr>
          <p:nvPr/>
        </p:nvCxnSpPr>
        <p:spPr>
          <a:xfrm>
            <a:off x="6102220" y="5617029"/>
            <a:ext cx="0" cy="839755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3758371-3AF1-5A45-2BAE-F12B1C896976}"/>
              </a:ext>
            </a:extLst>
          </p:cNvPr>
          <p:cNvSpPr txBox="1"/>
          <p:nvPr/>
        </p:nvSpPr>
        <p:spPr>
          <a:xfrm>
            <a:off x="8557436" y="6456784"/>
            <a:ext cx="2005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Predicate</a:t>
            </a:r>
            <a:endParaRPr lang="en-US" sz="32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E3CE7B-9FD1-C4BC-8614-415917F3F3EB}"/>
              </a:ext>
            </a:extLst>
          </p:cNvPr>
          <p:cNvCxnSpPr>
            <a:cxnSpLocks/>
          </p:cNvCxnSpPr>
          <p:nvPr/>
        </p:nvCxnSpPr>
        <p:spPr>
          <a:xfrm>
            <a:off x="9665272" y="5617029"/>
            <a:ext cx="0" cy="839755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3EC990-46B0-AE7A-551A-EC9E40F59F6F}"/>
              </a:ext>
            </a:extLst>
          </p:cNvPr>
          <p:cNvSpPr txBox="1"/>
          <p:nvPr/>
        </p:nvSpPr>
        <p:spPr>
          <a:xfrm>
            <a:off x="2968738" y="6982581"/>
            <a:ext cx="221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Concept</a:t>
            </a:r>
            <a:endParaRPr 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3EA03B-E7D5-5052-9A06-F9BA509B7BD4}"/>
              </a:ext>
            </a:extLst>
          </p:cNvPr>
          <p:cNvCxnSpPr>
            <a:cxnSpLocks/>
          </p:cNvCxnSpPr>
          <p:nvPr/>
        </p:nvCxnSpPr>
        <p:spPr>
          <a:xfrm>
            <a:off x="3233406" y="6055253"/>
            <a:ext cx="0" cy="927328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7C238E2-50DB-5972-C3A8-F5F1EA7DF98F}"/>
              </a:ext>
            </a:extLst>
          </p:cNvPr>
          <p:cNvSpPr txBox="1"/>
          <p:nvPr/>
        </p:nvSpPr>
        <p:spPr>
          <a:xfrm>
            <a:off x="1860902" y="7684564"/>
            <a:ext cx="221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Attribute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5AFAA2-7B34-8D8D-A9B7-BABA4BECEA44}"/>
              </a:ext>
            </a:extLst>
          </p:cNvPr>
          <p:cNvCxnSpPr>
            <a:cxnSpLocks/>
          </p:cNvCxnSpPr>
          <p:nvPr/>
        </p:nvCxnSpPr>
        <p:spPr>
          <a:xfrm>
            <a:off x="2855167" y="4572000"/>
            <a:ext cx="0" cy="3112564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F8D695-72E5-209C-1EFC-EDD2DEB25710}"/>
              </a:ext>
            </a:extLst>
          </p:cNvPr>
          <p:cNvSpPr txBox="1"/>
          <p:nvPr/>
        </p:nvSpPr>
        <p:spPr>
          <a:xfrm>
            <a:off x="10422690" y="6982581"/>
            <a:ext cx="221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Concept</a:t>
            </a:r>
            <a:endParaRPr lang="en-US" sz="32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E412F81-F261-BF1F-1152-6C469A828A75}"/>
              </a:ext>
            </a:extLst>
          </p:cNvPr>
          <p:cNvCxnSpPr>
            <a:cxnSpLocks/>
          </p:cNvCxnSpPr>
          <p:nvPr/>
        </p:nvCxnSpPr>
        <p:spPr>
          <a:xfrm>
            <a:off x="10687358" y="4981595"/>
            <a:ext cx="0" cy="2000986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D6CDE4-A1AB-CF85-FC23-79887B981BC3}"/>
              </a:ext>
            </a:extLst>
          </p:cNvPr>
          <p:cNvSpPr txBox="1"/>
          <p:nvPr/>
        </p:nvSpPr>
        <p:spPr>
          <a:xfrm>
            <a:off x="11130145" y="7689585"/>
            <a:ext cx="22156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C00000"/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Attribute</a:t>
            </a:r>
            <a:endParaRPr lang="en-US" sz="32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363B0C-E9C9-D586-8509-83E2451A5FB3}"/>
              </a:ext>
            </a:extLst>
          </p:cNvPr>
          <p:cNvCxnSpPr>
            <a:cxnSpLocks/>
          </p:cNvCxnSpPr>
          <p:nvPr/>
        </p:nvCxnSpPr>
        <p:spPr>
          <a:xfrm>
            <a:off x="7635551" y="214804"/>
            <a:ext cx="0" cy="8761245"/>
          </a:xfrm>
          <a:prstGeom prst="line">
            <a:avLst/>
          </a:prstGeom>
          <a:ln w="12700" cmpd="sng">
            <a:solidFill>
              <a:schemeClr val="tx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D5EBA33-BA8F-8EFD-DC61-703939AE326F}"/>
              </a:ext>
            </a:extLst>
          </p:cNvPr>
          <p:cNvSpPr txBox="1"/>
          <p:nvPr/>
        </p:nvSpPr>
        <p:spPr>
          <a:xfrm>
            <a:off x="6203351" y="8374169"/>
            <a:ext cx="143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(facts)</a:t>
            </a:r>
            <a:endParaRPr lang="en-US" sz="32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A4D4D62-502C-9F5D-AC52-1988D0E5D632}"/>
              </a:ext>
            </a:extLst>
          </p:cNvPr>
          <p:cNvSpPr txBox="1"/>
          <p:nvPr/>
        </p:nvSpPr>
        <p:spPr>
          <a:xfrm>
            <a:off x="7635551" y="8374169"/>
            <a:ext cx="2451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  <a:latin typeface="Lucida Grande" panose="020B0600040502020204" pitchFamily="34" charset="0"/>
                <a:ea typeface="Geneva" panose="020B0503030404040204" pitchFamily="34" charset="0"/>
                <a:cs typeface="Lucida Grande" panose="020B0600040502020204" pitchFamily="34" charset="0"/>
              </a:rPr>
              <a:t>(conditions)</a:t>
            </a:r>
            <a:endParaRPr lang="en-US" sz="3200" dirty="0">
              <a:solidFill>
                <a:schemeClr val="tx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F0BF71-2799-9389-4973-6B688486C7B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1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EF3D97-6563-7CE2-6BDA-6D4C079FA0B0}"/>
              </a:ext>
            </a:extLst>
          </p:cNvPr>
          <p:cNvSpPr/>
          <p:nvPr/>
        </p:nvSpPr>
        <p:spPr>
          <a:xfrm>
            <a:off x="-18550" y="0"/>
            <a:ext cx="16294688" cy="96397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Sequence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Labeling</a:t>
            </a:r>
            <a:r>
              <a:rPr lang="zh-CN" altLang="en-US" sz="4400" b="1" dirty="0">
                <a:solidFill>
                  <a:schemeClr val="bg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44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Schema</a:t>
            </a:r>
            <a:endParaRPr lang="en-US" sz="4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9FF3E1-9805-7C83-2791-C34B259D95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943739"/>
              </p:ext>
            </p:extLst>
          </p:nvPr>
        </p:nvGraphicFramePr>
        <p:xfrm>
          <a:off x="1431570" y="2166447"/>
          <a:ext cx="13776959" cy="403173"/>
        </p:xfrm>
        <a:graphic>
          <a:graphicData uri="http://schemas.openxmlformats.org/drawingml/2006/table">
            <a:tbl>
              <a:tblPr/>
              <a:tblGrid>
                <a:gridCol w="816146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1305755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665198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847766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871587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879450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1256482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638738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1157931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568470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773851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1478211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517374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showed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that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extracellular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acidic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B436F84-A465-752F-7D7E-6603137DB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174245"/>
              </p:ext>
            </p:extLst>
          </p:nvPr>
        </p:nvGraphicFramePr>
        <p:xfrm>
          <a:off x="1431569" y="4945655"/>
          <a:ext cx="13776961" cy="403173"/>
        </p:xfrm>
        <a:graphic>
          <a:graphicData uri="http://schemas.openxmlformats.org/drawingml/2006/table">
            <a:tbl>
              <a:tblPr/>
              <a:tblGrid>
                <a:gridCol w="1301205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4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7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7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5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whereas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alkaline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Jurkat</a:t>
                      </a:r>
                      <a:endParaRPr lang="en-US" sz="2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9D864EB-9853-7748-DF0F-F10FA9572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748363"/>
              </p:ext>
            </p:extLst>
          </p:nvPr>
        </p:nvGraphicFramePr>
        <p:xfrm>
          <a:off x="1431570" y="2648304"/>
          <a:ext cx="13776962" cy="403173"/>
        </p:xfrm>
        <a:graphic>
          <a:graphicData uri="http://schemas.openxmlformats.org/drawingml/2006/table">
            <a:tbl>
              <a:tblPr/>
              <a:tblGrid>
                <a:gridCol w="816147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1305754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665197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847766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871587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879450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1256482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638738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1157933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568469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773853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1478210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517376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-f1C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2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2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2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A00BF3-2FE5-D39F-6EDB-601E1F02A6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087733"/>
              </p:ext>
            </p:extLst>
          </p:nvPr>
        </p:nvGraphicFramePr>
        <p:xfrm>
          <a:off x="1431567" y="5438855"/>
          <a:ext cx="13776962" cy="403173"/>
        </p:xfrm>
        <a:graphic>
          <a:graphicData uri="http://schemas.openxmlformats.org/drawingml/2006/table">
            <a:tbl>
              <a:tblPr/>
              <a:tblGrid>
                <a:gridCol w="1301205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119071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589430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1421123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566078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1054077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815354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600635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62463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1073597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585598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917437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451475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97077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2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2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933" marR="6933" marT="69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EDC9193-150D-C26D-0625-7E96B3B10494}"/>
              </a:ext>
            </a:extLst>
          </p:cNvPr>
          <p:cNvSpPr/>
          <p:nvPr/>
        </p:nvSpPr>
        <p:spPr>
          <a:xfrm>
            <a:off x="883981" y="1286231"/>
            <a:ext cx="1095172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1206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input</a:t>
            </a:r>
            <a:endParaRPr lang="en-US" sz="2800" dirty="0">
              <a:solidFill>
                <a:srgbClr val="012060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52C866B-EF78-C08B-3911-9DF7980EC3F0}"/>
              </a:ext>
            </a:extLst>
          </p:cNvPr>
          <p:cNvCxnSpPr>
            <a:cxnSpLocks/>
          </p:cNvCxnSpPr>
          <p:nvPr/>
        </p:nvCxnSpPr>
        <p:spPr>
          <a:xfrm flipV="1">
            <a:off x="1906616" y="3196231"/>
            <a:ext cx="150560" cy="454472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98C0679-7854-9646-B9E6-5D7317C77877}"/>
              </a:ext>
            </a:extLst>
          </p:cNvPr>
          <p:cNvSpPr/>
          <p:nvPr/>
        </p:nvSpPr>
        <p:spPr>
          <a:xfrm>
            <a:off x="900700" y="3553562"/>
            <a:ext cx="189987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1206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1</a:t>
            </a:r>
            <a:r>
              <a:rPr lang="en-US" altLang="zh-CN" sz="2800" baseline="30000" dirty="0">
                <a:solidFill>
                  <a:srgbClr val="01206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st</a:t>
            </a:r>
            <a:r>
              <a:rPr lang="zh-CN" altLang="en-US" sz="2800" dirty="0">
                <a:solidFill>
                  <a:srgbClr val="01206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 </a:t>
            </a:r>
            <a:r>
              <a:rPr lang="en-US" altLang="zh-CN" sz="2800" dirty="0">
                <a:solidFill>
                  <a:srgbClr val="012060"/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output</a:t>
            </a:r>
            <a:endParaRPr lang="en-US" sz="2800" dirty="0">
              <a:solidFill>
                <a:srgbClr val="012060"/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057C69-E358-0DD3-A1B0-DEE99FE2F80A}"/>
              </a:ext>
            </a:extLst>
          </p:cNvPr>
          <p:cNvSpPr/>
          <p:nvPr/>
        </p:nvSpPr>
        <p:spPr>
          <a:xfrm>
            <a:off x="3297255" y="3542537"/>
            <a:ext cx="1428596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“Begin”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A2D97A-D7F8-3661-D865-9068D3A7298D}"/>
              </a:ext>
            </a:extLst>
          </p:cNvPr>
          <p:cNvSpPr/>
          <p:nvPr/>
        </p:nvSpPr>
        <p:spPr>
          <a:xfrm>
            <a:off x="4313477" y="4051789"/>
            <a:ext cx="1119217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“fact”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674395-2658-CA71-4D65-E2BE0F8793A7}"/>
              </a:ext>
            </a:extLst>
          </p:cNvPr>
          <p:cNvSpPr/>
          <p:nvPr/>
        </p:nvSpPr>
        <p:spPr>
          <a:xfrm>
            <a:off x="5244220" y="3885082"/>
            <a:ext cx="1729961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“subject”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BE9A0E-0202-9630-EF52-7A5DA10A5FDD}"/>
              </a:ext>
            </a:extLst>
          </p:cNvPr>
          <p:cNvSpPr/>
          <p:nvPr/>
        </p:nvSpPr>
        <p:spPr>
          <a:xfrm>
            <a:off x="5930563" y="3370029"/>
            <a:ext cx="1907895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“Concept”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2261BF-8560-6B4F-9873-8E8697CF3703}"/>
              </a:ext>
            </a:extLst>
          </p:cNvPr>
          <p:cNvSpPr/>
          <p:nvPr/>
        </p:nvSpPr>
        <p:spPr>
          <a:xfrm>
            <a:off x="7667449" y="3765156"/>
            <a:ext cx="180369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“relation”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A946E1-2198-1C55-1EBF-71AA5B7386F2}"/>
              </a:ext>
            </a:extLst>
          </p:cNvPr>
          <p:cNvSpPr/>
          <p:nvPr/>
        </p:nvSpPr>
        <p:spPr>
          <a:xfrm>
            <a:off x="8927355" y="3391882"/>
            <a:ext cx="2064989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“Predicate”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272A6D-57AB-DD3E-8925-606B8C4ED61E}"/>
              </a:ext>
            </a:extLst>
          </p:cNvPr>
          <p:cNvSpPr/>
          <p:nvPr/>
        </p:nvSpPr>
        <p:spPr>
          <a:xfrm>
            <a:off x="10581976" y="3742775"/>
            <a:ext cx="2023311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“Attribute”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1770AE-A465-9D12-09AA-940460B76D13}"/>
              </a:ext>
            </a:extLst>
          </p:cNvPr>
          <p:cNvSpPr/>
          <p:nvPr/>
        </p:nvSpPr>
        <p:spPr>
          <a:xfrm>
            <a:off x="12321426" y="3482733"/>
            <a:ext cx="1545616" cy="523220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Lucida Grande" panose="020B0600040502020204" pitchFamily="34" charset="0"/>
                <a:cs typeface="Lucida Grande" panose="020B0600040502020204" pitchFamily="34" charset="0"/>
              </a:rPr>
              <a:t>“object”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DB33AF-0F65-6364-2A99-F65B3AEE8B71}"/>
              </a:ext>
            </a:extLst>
          </p:cNvPr>
          <p:cNvCxnSpPr>
            <a:cxnSpLocks/>
          </p:cNvCxnSpPr>
          <p:nvPr/>
        </p:nvCxnSpPr>
        <p:spPr>
          <a:xfrm flipV="1">
            <a:off x="4349272" y="3011220"/>
            <a:ext cx="487680" cy="63948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393B86A-C460-FCB3-DFD6-880665AB8350}"/>
              </a:ext>
            </a:extLst>
          </p:cNvPr>
          <p:cNvCxnSpPr>
            <a:cxnSpLocks/>
          </p:cNvCxnSpPr>
          <p:nvPr/>
        </p:nvCxnSpPr>
        <p:spPr>
          <a:xfrm flipV="1">
            <a:off x="4836952" y="3037764"/>
            <a:ext cx="237712" cy="97585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0738EF-31A7-40BF-7536-BE5EA912D259}"/>
              </a:ext>
            </a:extLst>
          </p:cNvPr>
          <p:cNvCxnSpPr>
            <a:cxnSpLocks/>
          </p:cNvCxnSpPr>
          <p:nvPr/>
        </p:nvCxnSpPr>
        <p:spPr>
          <a:xfrm flipH="1" flipV="1">
            <a:off x="5244220" y="3081879"/>
            <a:ext cx="318125" cy="86106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9352B8-0394-2B48-5BAB-B474ADDFFC10}"/>
              </a:ext>
            </a:extLst>
          </p:cNvPr>
          <p:cNvCxnSpPr>
            <a:cxnSpLocks/>
          </p:cNvCxnSpPr>
          <p:nvPr/>
        </p:nvCxnSpPr>
        <p:spPr>
          <a:xfrm flipH="1" flipV="1">
            <a:off x="5471628" y="3043518"/>
            <a:ext cx="706445" cy="45296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19AA974-B536-B7E5-2C5F-C374C6D86A3B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8535892" y="3037765"/>
            <a:ext cx="33407" cy="72739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D5BB993-6C01-A890-6A67-E98C81677F56}"/>
              </a:ext>
            </a:extLst>
          </p:cNvPr>
          <p:cNvCxnSpPr>
            <a:cxnSpLocks/>
          </p:cNvCxnSpPr>
          <p:nvPr/>
        </p:nvCxnSpPr>
        <p:spPr>
          <a:xfrm flipH="1" flipV="1">
            <a:off x="8771030" y="2989367"/>
            <a:ext cx="487112" cy="50711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1EB8AC1-3A14-4825-64E0-1DC5EF81914A}"/>
              </a:ext>
            </a:extLst>
          </p:cNvPr>
          <p:cNvCxnSpPr>
            <a:cxnSpLocks/>
          </p:cNvCxnSpPr>
          <p:nvPr/>
        </p:nvCxnSpPr>
        <p:spPr>
          <a:xfrm flipH="1" flipV="1">
            <a:off x="10630516" y="3010329"/>
            <a:ext cx="498333" cy="803051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04DE7D5-2993-0789-85FF-AD08612B1E90}"/>
              </a:ext>
            </a:extLst>
          </p:cNvPr>
          <p:cNvCxnSpPr>
            <a:cxnSpLocks/>
          </p:cNvCxnSpPr>
          <p:nvPr/>
        </p:nvCxnSpPr>
        <p:spPr>
          <a:xfrm flipH="1" flipV="1">
            <a:off x="12451376" y="3034319"/>
            <a:ext cx="287328" cy="50228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210F8B0-ACF5-DEED-73ED-EDF4AD8C452F}"/>
              </a:ext>
            </a:extLst>
          </p:cNvPr>
          <p:cNvCxnSpPr>
            <a:cxnSpLocks/>
          </p:cNvCxnSpPr>
          <p:nvPr/>
        </p:nvCxnSpPr>
        <p:spPr>
          <a:xfrm>
            <a:off x="1792925" y="1748036"/>
            <a:ext cx="264254" cy="333630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D58ED99-1CD2-9DA1-ADD6-2049604A2228}"/>
              </a:ext>
            </a:extLst>
          </p:cNvPr>
          <p:cNvSpPr/>
          <p:nvPr/>
        </p:nvSpPr>
        <p:spPr>
          <a:xfrm>
            <a:off x="1431567" y="7280328"/>
            <a:ext cx="13776962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tuple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extracellular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acidic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channels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})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C3414D-A0AD-802B-D2E6-8BD11950CC9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16264</TotalTime>
  <Words>2470</Words>
  <Application>Microsoft Macintosh PowerPoint</Application>
  <PresentationFormat>Custom</PresentationFormat>
  <Paragraphs>890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Aharoni</vt:lpstr>
      <vt:lpstr>Arial</vt:lpstr>
      <vt:lpstr>Calibri</vt:lpstr>
      <vt:lpstr>Georgia</vt:lpstr>
      <vt:lpstr>Gill Sans</vt:lpstr>
      <vt:lpstr>Helvetica Neue</vt:lpstr>
      <vt:lpstr>Helvetica Neue Light</vt:lpstr>
      <vt:lpstr>Lucida Grande</vt:lpstr>
      <vt:lpstr>Palatino</vt:lpstr>
      <vt:lpstr>Segoe Print</vt:lpstr>
      <vt:lpstr>Times New Roman</vt:lpstr>
      <vt:lpstr>Wingdings</vt:lpstr>
      <vt:lpstr>16x9_Template_Shell_Basics</vt:lpstr>
      <vt:lpstr>PowerPoint Presentation</vt:lpstr>
      <vt:lpstr>PowerPoint Presentation</vt:lpstr>
      <vt:lpstr>Is structured knowledge still essential?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 Language Modeling Mechanisms</vt:lpstr>
      <vt:lpstr>PowerPoint Presentation</vt:lpstr>
      <vt:lpstr>Can AI receive a PhD in five years?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1687</cp:revision>
  <cp:lastPrinted>2016-04-21T19:59:33Z</cp:lastPrinted>
  <dcterms:created xsi:type="dcterms:W3CDTF">2013-10-17T20:28:19Z</dcterms:created>
  <dcterms:modified xsi:type="dcterms:W3CDTF">2023-02-23T14:08:42Z</dcterms:modified>
</cp:coreProperties>
</file>